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16"/>
  </p:notesMasterIdLst>
  <p:sldIdLst>
    <p:sldId id="256" r:id="rId2"/>
    <p:sldId id="296" r:id="rId3"/>
    <p:sldId id="301" r:id="rId4"/>
    <p:sldId id="303" r:id="rId5"/>
    <p:sldId id="316" r:id="rId6"/>
    <p:sldId id="317" r:id="rId7"/>
    <p:sldId id="322" r:id="rId8"/>
    <p:sldId id="334" r:id="rId9"/>
    <p:sldId id="318" r:id="rId10"/>
    <p:sldId id="319" r:id="rId11"/>
    <p:sldId id="320" r:id="rId12"/>
    <p:sldId id="321" r:id="rId13"/>
    <p:sldId id="324" r:id="rId14"/>
    <p:sldId id="294" r:id="rId15"/>
  </p:sldIdLst>
  <p:sldSz cx="9144000" cy="6858000" type="screen4x3"/>
  <p:notesSz cx="6858000" cy="9144000"/>
  <p:embeddedFontLst>
    <p:embeddedFont>
      <p:font typeface="BrushFlair" pitchFamily="2" charset="0"/>
      <p:regular r:id="rId17"/>
    </p:embeddedFont>
    <p:embeddedFont>
      <p:font typeface="Trebuchet MS" pitchFamily="34" charset="0"/>
      <p:regular r:id="rId18"/>
      <p:bold r:id="rId19"/>
      <p:italic r:id="rId20"/>
      <p:boldItalic r:id="rId21"/>
    </p:embeddedFont>
    <p:embeddedFont>
      <p:font typeface="Impact" pitchFamily="34" charset="0"/>
      <p:regular r:id="rId2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CC"/>
    <a:srgbClr val="FFFFFF"/>
    <a:srgbClr val="A50021"/>
    <a:srgbClr val="FFFF00"/>
    <a:srgbClr val="000099"/>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769" autoAdjust="0"/>
  </p:normalViewPr>
  <p:slideViewPr>
    <p:cSldViewPr>
      <p:cViewPr varScale="1">
        <p:scale>
          <a:sx n="38" d="100"/>
          <a:sy n="38" d="100"/>
        </p:scale>
        <p:origin x="-20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F18AFD9-DD49-441F-AB81-30ABDF358D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i="1" dirty="0" smtClean="0"/>
              <a:t>Early Intervening Services</a:t>
            </a:r>
            <a:r>
              <a:rPr lang="en-US" dirty="0" smtClean="0"/>
              <a:t>, EIS for short, are not the same thing as early intervention. These are two very different initiatives, although, to be fair, both are about intervening early. Early intervention is for babies and toddlers with disabilities; EIS are about catching problems early in school-aged children. EIS are aimed at grades K-12, with an emphasis on K-3. EIS are about identifying children who are struggling to learn—especially apparent in the early grades and in tasks like reading and math—and quickly intervening to provide support. </a:t>
            </a:r>
          </a:p>
          <a:p>
            <a:pPr>
              <a:defRPr/>
            </a:pPr>
            <a:endParaRPr lang="en-US" dirty="0" smtClean="0"/>
          </a:p>
          <a:p>
            <a:pPr>
              <a:defRPr/>
            </a:pPr>
            <a:r>
              <a:rPr lang="en-US" dirty="0" smtClean="0"/>
              <a:t>The rationale behind EIS is that the earlier that school staff can identify children’ learning problems or difficulties, the quicker and less expensive will be the task of helping those children catch up. The longer a child goes without assistance, the longer the remediation time and the more intense those services will have to be. </a:t>
            </a:r>
          </a:p>
          <a:p>
            <a:pPr>
              <a:defRPr/>
            </a:pPr>
            <a:r>
              <a:rPr lang="en-US" dirty="0" smtClean="0"/>
              <a:t> </a:t>
            </a:r>
          </a:p>
          <a:p>
            <a:pPr>
              <a:defRPr/>
            </a:pPr>
            <a:r>
              <a:rPr lang="en-US" b="1" dirty="0" smtClean="0"/>
              <a:t>What is Response to Intervention—RTI?</a:t>
            </a:r>
          </a:p>
          <a:p>
            <a:pPr>
              <a:defRPr/>
            </a:pPr>
            <a:r>
              <a:rPr lang="en-US" dirty="0" smtClean="0"/>
              <a:t>RTI. </a:t>
            </a:r>
            <a:r>
              <a:rPr lang="en-US" dirty="0" err="1" smtClean="0"/>
              <a:t>RtI</a:t>
            </a:r>
            <a:r>
              <a:rPr lang="en-US" dirty="0" smtClean="0"/>
              <a:t>. You’ll see it both ways, and both are acceptable. </a:t>
            </a:r>
          </a:p>
          <a:p>
            <a:pPr>
              <a:defRPr/>
            </a:pPr>
            <a:endParaRPr lang="en-US" dirty="0" smtClean="0"/>
          </a:p>
          <a:p>
            <a:pPr>
              <a:defRPr/>
            </a:pPr>
            <a:r>
              <a:rPr lang="en-US" dirty="0" smtClean="0"/>
              <a:t>RTI is an approach, new to IDEA 2004, for sorting out whether a struggling child really is a “child with a disability” as defined by IDEA or just needs more intensive regular education strategies to succeed in school. </a:t>
            </a:r>
          </a:p>
          <a:p>
            <a:pPr>
              <a:defRPr/>
            </a:pPr>
            <a:r>
              <a:rPr lang="en-US" dirty="0" smtClean="0"/>
              <a:t>RTI usually consists of 3 stages or levels of assistance. When a child is identified as struggling to learn—usually through </a:t>
            </a:r>
            <a:r>
              <a:rPr lang="en-US" dirty="0" err="1" smtClean="0"/>
              <a:t>systemwide</a:t>
            </a:r>
            <a:r>
              <a:rPr lang="en-US" dirty="0" smtClean="0"/>
              <a:t> screening tests or through a teacher’s observation or testing—RTI may be used to see how the child responds to deliberate research-based interventions and other direct supports. If the child fails to learn adequately in the first level of help, then he or she moves to Level 2, and so on, where the help (or, in the lingo, the </a:t>
            </a:r>
            <a:r>
              <a:rPr lang="en-US" i="1" dirty="0" smtClean="0"/>
              <a:t>intervention</a:t>
            </a:r>
            <a:r>
              <a:rPr lang="en-US" dirty="0" smtClean="0"/>
              <a:t>) becomes more intensive. Progress is closely monitored, so the school will know if the child is learning or improving. If the child is not responding to the intervention, then he or she may be referred for evaluation under IDEA to determine eligibility for special education and related services.</a:t>
            </a:r>
          </a:p>
          <a:p>
            <a:pPr>
              <a:defRPr/>
            </a:pPr>
            <a:endParaRPr lang="en-US" dirty="0"/>
          </a:p>
        </p:txBody>
      </p:sp>
      <p:sp>
        <p:nvSpPr>
          <p:cNvPr id="29700" name="Slide Number Placeholder 3"/>
          <p:cNvSpPr>
            <a:spLocks noGrp="1"/>
          </p:cNvSpPr>
          <p:nvPr>
            <p:ph type="sldNum" sz="quarter" idx="5"/>
          </p:nvPr>
        </p:nvSpPr>
        <p:spPr>
          <a:noFill/>
        </p:spPr>
        <p:txBody>
          <a:bodyPr/>
          <a:lstStyle/>
          <a:p>
            <a:fld id="{2D312D9D-8EF6-41DD-9246-A99E70345397}"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Level 2, where more targeted interventions are provided to children who have not made adequate progress in Level 1 intervention. The length of time in this secondary level of intervention is generally a bit longer than in Level 1, and the level of intensity of the interventions is greater. They may also be more closely targeted to the areas in which the child is having difficulty. </a:t>
            </a:r>
          </a:p>
          <a:p>
            <a:endParaRPr lang="en-US" smtClean="0"/>
          </a:p>
        </p:txBody>
      </p:sp>
      <p:sp>
        <p:nvSpPr>
          <p:cNvPr id="38916" name="Slide Number Placeholder 3"/>
          <p:cNvSpPr>
            <a:spLocks noGrp="1"/>
          </p:cNvSpPr>
          <p:nvPr>
            <p:ph type="sldNum" sz="quarter" idx="5"/>
          </p:nvPr>
        </p:nvSpPr>
        <p:spPr>
          <a:noFill/>
        </p:spPr>
        <p:txBody>
          <a:bodyPr/>
          <a:lstStyle/>
          <a:p>
            <a:fld id="{174F015B-4AB5-40D3-AE99-9D5D9458F6F7}"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If the child has not responded to the intensive and more individualized research-based instruction in this level, then he or she is likely to be referred for a full and individual evaluation under IDEA. The data gathered on the child's response to interventions in Levels 1, 2, and 3 become part of the information available during the evaluation process and afterwards, when a determination must be made as to disability and the child’s possible eligibility for special education and related services. Considering the amount of data typically collected in an RTI approach, the information that will now be available should be very helpful to the team of individuals involved in evaluating the child and determining his or her eligibility for special education services.</a:t>
            </a:r>
          </a:p>
          <a:p>
            <a:endParaRPr lang="en-US" smtClean="0"/>
          </a:p>
        </p:txBody>
      </p:sp>
      <p:sp>
        <p:nvSpPr>
          <p:cNvPr id="39940" name="Slide Number Placeholder 3"/>
          <p:cNvSpPr>
            <a:spLocks noGrp="1"/>
          </p:cNvSpPr>
          <p:nvPr>
            <p:ph type="sldNum" sz="quarter" idx="5"/>
          </p:nvPr>
        </p:nvSpPr>
        <p:spPr>
          <a:noFill/>
        </p:spPr>
        <p:txBody>
          <a:bodyPr/>
          <a:lstStyle/>
          <a:p>
            <a:fld id="{2B000247-6838-42ED-9A97-DFB91BB80F1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F6B0FA88-4DAC-4A39-BFD5-280AB5571918}"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RTI is not intended to replace comprehensive evaluation in IDEA. It’s meant to intervene in a research-based and hopefully effective way to address difficulties children are having, either academically or behaviorally. It rests on the possibility that prior instruction, not disability, might be at the root of the problem. It’s meant for all children, even as it may also be used as part of making LD determinations. IDEA 2004 requires that evaluation teams gather a wide range of information about a child suspected of having a disability, any disability. This evaluation must involve a variety of tools and strategies.</a:t>
            </a:r>
          </a:p>
        </p:txBody>
      </p:sp>
      <p:sp>
        <p:nvSpPr>
          <p:cNvPr id="41988" name="Slide Number Placeholder 3"/>
          <p:cNvSpPr>
            <a:spLocks noGrp="1"/>
          </p:cNvSpPr>
          <p:nvPr>
            <p:ph type="sldNum" sz="quarter" idx="5"/>
          </p:nvPr>
        </p:nvSpPr>
        <p:spPr>
          <a:noFill/>
        </p:spPr>
        <p:txBody>
          <a:bodyPr/>
          <a:lstStyle/>
          <a:p>
            <a:fld id="{860B9CA2-005C-4DFA-A658-0849E7CE3FA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4C274339-E15C-4D0F-8C53-BCAA158CE98E}" type="slidenum">
              <a:rPr lang="en-US" smtClean="0"/>
              <a:pPr/>
              <a:t>14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The research literature is very clear that addressing children’s academic and behavioral needs as early as possible can be critical in ensuring those problems don’t deepen and solidify. New within IDEA 2004, EIS provide schools with another vehicle by which to take early and strategic action when children appear at risk of academic failure or behavioral challenges. </a:t>
            </a:r>
          </a:p>
          <a:p>
            <a:pPr>
              <a:defRPr/>
            </a:pPr>
            <a:endParaRPr lang="en-US" dirty="0" smtClean="0"/>
          </a:p>
          <a:p>
            <a:pPr>
              <a:defRPr/>
            </a:pPr>
            <a:r>
              <a:rPr lang="en-US" dirty="0" smtClean="0"/>
              <a:t>EIS involve assistance given to children who have not yet been identified as eligible for special education and related services under IDEA but who need extra help and support to progress in the general education environment. </a:t>
            </a:r>
          </a:p>
          <a:p>
            <a:pPr>
              <a:defRPr/>
            </a:pPr>
            <a:endParaRPr lang="en-US" dirty="0" smtClean="0"/>
          </a:p>
          <a:p>
            <a:pPr>
              <a:defRPr/>
            </a:pPr>
            <a:r>
              <a:rPr lang="en-US" dirty="0" smtClean="0"/>
              <a:t>IDEA’s EIS provisions extend important concepts found within the NCLB, particularly in the Reading First program. Reading First focuses on putting proven methods of early reading instruction in classrooms, applying scientifically based reading research—and the proven instructional and assessment tools consistent with that research—to ensure that all children learn to read well by the end of third grade. </a:t>
            </a:r>
          </a:p>
          <a:p>
            <a:pPr>
              <a:defRPr/>
            </a:pPr>
            <a:endParaRPr lang="en-US" dirty="0" smtClean="0"/>
          </a:p>
          <a:p>
            <a:pPr>
              <a:defRPr/>
            </a:pPr>
            <a:r>
              <a:rPr lang="en-US" dirty="0" smtClean="0"/>
              <a:t>Similarly, EIS can help children acquire readiness for learning and the essential components of specific skills (e.g., phonological skills, fluency), so that they will then be better prepared to apply those skills to important academic content areas. Providing EIS across the academic spectrum (e.g., reading, math, science) can result in fewer referrals for special education evaluation and better enable children to have success in school. EIS can also focus on a child’s behavior so that the personal and social skills important to classroom success can be developed and reinforced. Improving children’s academic success frequently improves their behavior and vice versa, so providing appropriate services as early as possible makes good sense and sound educational policy. </a:t>
            </a:r>
          </a:p>
          <a:p>
            <a:pPr>
              <a:defRPr/>
            </a:pPr>
            <a:endParaRPr lang="en-US" dirty="0" smtClean="0"/>
          </a:p>
          <a:p>
            <a:pPr>
              <a:defRPr/>
            </a:pPr>
            <a:endParaRPr lang="en-US" dirty="0"/>
          </a:p>
        </p:txBody>
      </p:sp>
      <p:sp>
        <p:nvSpPr>
          <p:cNvPr id="30724" name="Slide Number Placeholder 3"/>
          <p:cNvSpPr>
            <a:spLocks noGrp="1"/>
          </p:cNvSpPr>
          <p:nvPr>
            <p:ph type="sldNum" sz="quarter" idx="5"/>
          </p:nvPr>
        </p:nvSpPr>
        <p:spPr>
          <a:noFill/>
        </p:spPr>
        <p:txBody>
          <a:bodyPr/>
          <a:lstStyle/>
          <a:p>
            <a:fld id="{611572DB-CC3E-474A-84BA-6A23FC17C482}"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t>EIS are meant for children K-12, with an emphasis on those in K-3.</a:t>
            </a:r>
          </a:p>
          <a:p>
            <a:endParaRPr lang="en-US" smtClean="0"/>
          </a:p>
          <a:p>
            <a:endParaRPr lang="en-US" smtClean="0"/>
          </a:p>
        </p:txBody>
      </p:sp>
      <p:sp>
        <p:nvSpPr>
          <p:cNvPr id="31748" name="Slide Number Placeholder 3"/>
          <p:cNvSpPr>
            <a:spLocks noGrp="1"/>
          </p:cNvSpPr>
          <p:nvPr>
            <p:ph type="sldNum" sz="quarter" idx="5"/>
          </p:nvPr>
        </p:nvSpPr>
        <p:spPr>
          <a:noFill/>
        </p:spPr>
        <p:txBody>
          <a:bodyPr/>
          <a:lstStyle/>
          <a:p>
            <a:fld id="{23EF395D-9AAC-489F-AF26-BAB7BFABA61E}"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smtClean="0"/>
              <a:t>While EIS are meant to be provided to children who are not currently receiving special education and related services under IDEA, doing so neither creates nor limits a child’s right to FAPE. A child receiving early intervening services may later be found to be a “child with a disability,” as IDEA 2004 defines that term, and may begin to receive special education and related services instead of EIS. But receiving EIS does not automatically create a right to eligibility for special education and the provision of FAPE. </a:t>
            </a:r>
          </a:p>
          <a:p>
            <a:endParaRPr lang="en-US" smtClean="0"/>
          </a:p>
          <a:p>
            <a:r>
              <a:rPr lang="en-US" smtClean="0"/>
              <a:t>EIS may not be used as a reason to delay an appropriate evaluation of a child suspected of having a disability. EIS have been introduced into IDEA 2004 as a way to “benefit both the regular and special education programs by reducing academic and behavioral problems in the regular education program and the number of inappropriate referrals for special education and related service.”</a:t>
            </a:r>
          </a:p>
        </p:txBody>
      </p:sp>
      <p:sp>
        <p:nvSpPr>
          <p:cNvPr id="32772" name="Slide Number Placeholder 3"/>
          <p:cNvSpPr>
            <a:spLocks noGrp="1"/>
          </p:cNvSpPr>
          <p:nvPr>
            <p:ph type="sldNum" sz="quarter" idx="5"/>
          </p:nvPr>
        </p:nvSpPr>
        <p:spPr>
          <a:noFill/>
        </p:spPr>
        <p:txBody>
          <a:bodyPr/>
          <a:lstStyle/>
          <a:p>
            <a:fld id="{D4B322FB-401B-4FB2-A907-F6625EB1ABE4}"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Response to intervention—hereafter referred to as RTI—is a new component within IDEA 2004 and the final Part B regulations and represents a process that schools may use to help children who are struggling. One of its underlying premises is the possibility that a child's struggles may be due to inadequacies in instruction or in the curriculum either in use at the moment or in the child's past.</a:t>
            </a:r>
          </a:p>
          <a:p>
            <a:pPr>
              <a:defRPr/>
            </a:pPr>
            <a:endParaRPr lang="en-US" dirty="0" smtClean="0"/>
          </a:p>
          <a:p>
            <a:pPr>
              <a:defRPr/>
            </a:pPr>
            <a:r>
              <a:rPr lang="en-US" dirty="0" smtClean="0"/>
              <a:t>Optimal learning outcomes occur when the curriculum and instruction within the classroom are closely compatible with children's skills and abilities. When there is a poor fit, child outcomes and learning suffer. Quality classroom instruction usually is a good fit for meeting the needs of most children. But for other children, success is not easy. The hypothesis is that, with RTI, these struggling children can be identified early and provided appropriate instruction, thus increasing the likelihood that they can be successful and maintain their class placement.</a:t>
            </a:r>
          </a:p>
          <a:p>
            <a:pPr>
              <a:defRPr/>
            </a:pPr>
            <a:endParaRPr lang="en-US" dirty="0" smtClean="0"/>
          </a:p>
          <a:p>
            <a:pPr>
              <a:defRPr/>
            </a:pPr>
            <a:r>
              <a:rPr lang="en-US" dirty="0" smtClean="0"/>
              <a:t>Typically, struggling children are identified through a poor performance on a </a:t>
            </a:r>
            <a:r>
              <a:rPr lang="en-US" dirty="0" err="1" smtClean="0"/>
              <a:t>classwide</a:t>
            </a:r>
            <a:r>
              <a:rPr lang="en-US" dirty="0" smtClean="0"/>
              <a:t>, </a:t>
            </a:r>
            <a:r>
              <a:rPr lang="en-US" dirty="0" err="1" smtClean="0"/>
              <a:t>schoolwide</a:t>
            </a:r>
            <a:r>
              <a:rPr lang="en-US" dirty="0" smtClean="0"/>
              <a:t>, or </a:t>
            </a:r>
            <a:r>
              <a:rPr lang="en-US" dirty="0" err="1" smtClean="0"/>
              <a:t>districtwide</a:t>
            </a:r>
            <a:r>
              <a:rPr lang="en-US" dirty="0" smtClean="0"/>
              <a:t> screening process intended to indicate which children are at risk of academic or behavioral problems. A child may also be identified through other means, such as teacher observation. The school may then ensure that an RTI process is faithfully implemented and provides the child with research-based interventions while the child is still in the general education environment. </a:t>
            </a:r>
          </a:p>
          <a:p>
            <a:pPr>
              <a:defRPr/>
            </a:pPr>
            <a:endParaRPr lang="en-US" dirty="0" smtClean="0"/>
          </a:p>
          <a:p>
            <a:pPr>
              <a:defRPr/>
            </a:pPr>
            <a:endParaRPr lang="en-US" dirty="0"/>
          </a:p>
        </p:txBody>
      </p:sp>
      <p:sp>
        <p:nvSpPr>
          <p:cNvPr id="33796" name="Slide Number Placeholder 3"/>
          <p:cNvSpPr>
            <a:spLocks noGrp="1"/>
          </p:cNvSpPr>
          <p:nvPr>
            <p:ph type="sldNum" sz="quarter" idx="5"/>
          </p:nvPr>
        </p:nvSpPr>
        <p:spPr>
          <a:noFill/>
        </p:spPr>
        <p:txBody>
          <a:bodyPr/>
          <a:lstStyle/>
          <a:p>
            <a:fld id="{23C998DB-00B0-4BEE-B963-DA58B9D8D27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RTI typically involves 3 levels of assistance that increase in intensity. </a:t>
            </a:r>
          </a:p>
          <a:p>
            <a:pPr>
              <a:defRPr/>
            </a:pPr>
            <a:r>
              <a:rPr lang="en-US" dirty="0" smtClean="0"/>
              <a:t>	1.	</a:t>
            </a:r>
            <a:r>
              <a:rPr lang="en-US" dirty="0" err="1" smtClean="0"/>
              <a:t>Classwide</a:t>
            </a:r>
            <a:r>
              <a:rPr lang="en-US" dirty="0" smtClean="0"/>
              <a:t> interventions </a:t>
            </a:r>
          </a:p>
          <a:p>
            <a:pPr>
              <a:defRPr/>
            </a:pPr>
            <a:r>
              <a:rPr lang="en-US" dirty="0" smtClean="0"/>
              <a:t>	2.	Targeted, small-group interventions</a:t>
            </a:r>
          </a:p>
          <a:p>
            <a:pPr>
              <a:defRPr/>
            </a:pPr>
            <a:r>
              <a:rPr lang="en-US" dirty="0" smtClean="0"/>
              <a:t>	3.	Intensive interventions</a:t>
            </a:r>
          </a:p>
          <a:p>
            <a:pPr>
              <a:defRPr/>
            </a:pPr>
            <a:r>
              <a:rPr lang="en-US" dirty="0" smtClean="0"/>
              <a:t>There may be more levels than three in a local implementation of RTI, or levels within levels, but the central elements will be the same:</a:t>
            </a:r>
          </a:p>
          <a:p>
            <a:pPr>
              <a:defRPr/>
            </a:pPr>
            <a:endParaRPr lang="en-US" dirty="0" smtClean="0"/>
          </a:p>
          <a:p>
            <a:pPr>
              <a:buFont typeface="Arial" pitchFamily="34" charset="0"/>
              <a:buChar char="•"/>
              <a:defRPr/>
            </a:pPr>
            <a:r>
              <a:rPr lang="en-US" dirty="0" smtClean="0"/>
              <a:t>Research-based interventions are delivered for a specified period of time.</a:t>
            </a:r>
          </a:p>
          <a:p>
            <a:pPr>
              <a:buFont typeface="Arial" pitchFamily="34" charset="0"/>
              <a:buChar char="•"/>
              <a:defRPr/>
            </a:pPr>
            <a:r>
              <a:rPr lang="en-US" dirty="0" smtClean="0"/>
              <a:t>Child progress is continuously monitored.</a:t>
            </a:r>
          </a:p>
          <a:p>
            <a:pPr>
              <a:buFont typeface="Arial" pitchFamily="34" charset="0"/>
              <a:buChar char="•"/>
              <a:defRPr/>
            </a:pPr>
            <a:r>
              <a:rPr lang="en-US" dirty="0" smtClean="0"/>
              <a:t>Children move on to the next level and a more targeted intervention if, at the end of the current intervention, they have not made adequate progress.</a:t>
            </a:r>
          </a:p>
          <a:p>
            <a:pPr>
              <a:defRPr/>
            </a:pPr>
            <a:endParaRPr lang="en-US" dirty="0" smtClean="0"/>
          </a:p>
          <a:p>
            <a:pPr>
              <a:defRPr/>
            </a:pPr>
            <a:r>
              <a:rPr lang="en-US" dirty="0" smtClean="0"/>
              <a:t>RTI typically has different levels of intensity. At the first level, interventions focus more on helping struggling children in a group. A certain amount of time is </a:t>
            </a:r>
            <a:r>
              <a:rPr lang="en-US" dirty="0" err="1" smtClean="0"/>
              <a:t>alloted</a:t>
            </a:r>
            <a:r>
              <a:rPr lang="en-US" dirty="0" smtClean="0"/>
              <a:t> to see if the child responds to the intervention—hence, the name RTI. Progress is monitored closely. If the child does, indeed, respond to the research-based intervention, then this indicates that perhaps his or her difficulties have resulted from less appropriate or insufficiently targeted instruction. </a:t>
            </a:r>
          </a:p>
          <a:p>
            <a:pPr>
              <a:defRPr/>
            </a:pPr>
            <a:endParaRPr lang="en-US" dirty="0" smtClean="0"/>
          </a:p>
          <a:p>
            <a:pPr>
              <a:defRPr/>
            </a:pPr>
            <a:r>
              <a:rPr lang="en-US" dirty="0" smtClean="0"/>
              <a:t>If, however, the child does not respond to the first level of group-oriented interventions, he or she typically moves to the next RTI level, which is more targeted and intensive. Again, child progress is closely monitored. The time allotted to see if the child responds to interventions in this more intensive level may be longer than in the first level—a marking period, for instance, rather than six weeks—but the overall process is much the same. If the child shows adequate progress, then the intervention has been successful and a “match” has been found to what type of instruction works with that child. It is quite possible that, if the problem is caught early enough and addressed via appropriate instruction, the child learns the skills necessary to continue in general education without further intervention. </a:t>
            </a:r>
          </a:p>
          <a:p>
            <a:pPr>
              <a:defRPr/>
            </a:pPr>
            <a:endParaRPr lang="en-US" dirty="0" smtClean="0"/>
          </a:p>
          <a:p>
            <a:pPr>
              <a:defRPr/>
            </a:pPr>
            <a:r>
              <a:rPr lang="en-US" dirty="0" smtClean="0"/>
              <a:t>On the other hand, if the child does not respond adequately to the intervention, then a third level becomes an option for continued and yet more intensive intervention. This third level is typically more individualized as well. </a:t>
            </a:r>
          </a:p>
          <a:p>
            <a:pPr>
              <a:defRPr/>
            </a:pPr>
            <a:endParaRPr lang="en-US" dirty="0"/>
          </a:p>
        </p:txBody>
      </p:sp>
      <p:sp>
        <p:nvSpPr>
          <p:cNvPr id="34820" name="Slide Number Placeholder 3"/>
          <p:cNvSpPr>
            <a:spLocks noGrp="1"/>
          </p:cNvSpPr>
          <p:nvPr>
            <p:ph type="sldNum" sz="quarter" idx="5"/>
          </p:nvPr>
        </p:nvSpPr>
        <p:spPr>
          <a:noFill/>
        </p:spPr>
        <p:txBody>
          <a:bodyPr/>
          <a:lstStyle/>
          <a:p>
            <a:fld id="{C5A3F32F-EA28-41F2-8C58-116D2208CF5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The role of RTI is to address the needs of children who are not succeeding within the general instructional approach by identifying and implementing other research-based interventions that will work with those children. The probability exists that some of those children will have learning disabilities and will not respond in the same way to these interventions as children without LD. This is where the intersection of RTI and LD occurs and why RTI is seen as a promising component in identifying LD.</a:t>
            </a:r>
          </a:p>
          <a:p>
            <a:pPr>
              <a:defRPr/>
            </a:pPr>
            <a:endParaRPr lang="en-US" dirty="0" smtClean="0"/>
          </a:p>
          <a:p>
            <a:pPr>
              <a:defRPr/>
            </a:pPr>
            <a:r>
              <a:rPr lang="en-US" dirty="0" smtClean="0"/>
              <a:t>The information gleaned from a child’s performance while implementing a specific intervention can now be considered important in distinguishing children with LD. IDEA’s regulations now specifically allow an LEA to include a child’s response to scientific, research-based intervention as part of determining whether or not that child has a specific learning disability (SLD). Not responding or making sufficient progress within that intervention is an indication that learning disabilities may lie at the root of the child's academic difficulties. </a:t>
            </a:r>
          </a:p>
        </p:txBody>
      </p:sp>
      <p:sp>
        <p:nvSpPr>
          <p:cNvPr id="35844" name="Slide Number Placeholder 3"/>
          <p:cNvSpPr>
            <a:spLocks noGrp="1"/>
          </p:cNvSpPr>
          <p:nvPr>
            <p:ph type="sldNum" sz="quarter" idx="5"/>
          </p:nvPr>
        </p:nvSpPr>
        <p:spPr>
          <a:noFill/>
        </p:spPr>
        <p:txBody>
          <a:bodyPr/>
          <a:lstStyle/>
          <a:p>
            <a:fld id="{84DCA9F8-BA3A-4B6A-86EF-CA1D861A136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t>As the chart shows, to make a determination of SLD, the group must find that the statement in the first column [(a)(1)] is true about the child, the statement in the last column [(a)(3)] is also true about the child, and that </a:t>
            </a:r>
            <a:r>
              <a:rPr lang="en-US" i="1" smtClean="0"/>
              <a:t>one </a:t>
            </a:r>
            <a:r>
              <a:rPr lang="en-US" smtClean="0"/>
              <a:t>of the two statements in the middle column [(i) or (ii)] is also true about the child.</a:t>
            </a:r>
          </a:p>
          <a:p>
            <a:r>
              <a:rPr lang="en-US" smtClean="0"/>
              <a:t> </a:t>
            </a:r>
          </a:p>
          <a:p>
            <a:r>
              <a:rPr lang="en-US" smtClean="0"/>
              <a:t>Thus, whether or not the child makes sufficient progress under an RTI approach is only one element of determining whether or not that child has an SLD. The child’s response to a research-based intervention can only form </a:t>
            </a:r>
            <a:r>
              <a:rPr lang="en-US" i="1" smtClean="0"/>
              <a:t>part</a:t>
            </a:r>
            <a:r>
              <a:rPr lang="en-US" smtClean="0"/>
              <a:t> of the picture the group must examine in making its determination. Given that, how a child responds to RTI can never be the sole basis for a determination of SLD.</a:t>
            </a:r>
          </a:p>
        </p:txBody>
      </p:sp>
      <p:sp>
        <p:nvSpPr>
          <p:cNvPr id="36868" name="Slide Number Placeholder 3"/>
          <p:cNvSpPr>
            <a:spLocks noGrp="1"/>
          </p:cNvSpPr>
          <p:nvPr>
            <p:ph type="sldNum" sz="quarter" idx="5"/>
          </p:nvPr>
        </p:nvSpPr>
        <p:spPr>
          <a:noFill/>
        </p:spPr>
        <p:txBody>
          <a:bodyPr/>
          <a:lstStyle/>
          <a:p>
            <a:fld id="{3E984D48-AB81-40D0-A1A5-B186FB89444E}"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r>
              <a:rPr lang="en-US" dirty="0" smtClean="0"/>
              <a:t>Screening begins the process and is intended to identify children who are at risk of academic or behavioral difficulties and failure. Screening is not generally limited to RTI approaches; we are all familiar with the routine screenings that schools conduct for a variety of reasons. What’s important in RTI, however, is the diligence with which the school system includes progress monitoring as a component of instruction and decision making. </a:t>
            </a:r>
          </a:p>
          <a:p>
            <a:pPr>
              <a:defRPr/>
            </a:pPr>
            <a:endParaRPr lang="en-US" dirty="0" smtClean="0"/>
          </a:p>
          <a:p>
            <a:pPr>
              <a:defRPr/>
            </a:pPr>
            <a:r>
              <a:rPr lang="en-US" dirty="0" smtClean="0"/>
              <a:t>At-risk children who have been identified through the screening process receive research-based instruction, sometimes in small groups, sometimes as part of a </a:t>
            </a:r>
            <a:r>
              <a:rPr lang="en-US" dirty="0" err="1" smtClean="0"/>
              <a:t>classwide</a:t>
            </a:r>
            <a:r>
              <a:rPr lang="en-US" dirty="0" smtClean="0"/>
              <a:t> intervention. Models of RTI vary, so the delivery of research-based instruction might be part of a whole-class approach or some other arrangement. The point is that the school addresses the evidence it’s collected that specific children are having difficulties—and does something about it, using methods and techniques found through research to be effective in helping children learn.</a:t>
            </a:r>
          </a:p>
          <a:p>
            <a:pPr>
              <a:defRPr/>
            </a:pPr>
            <a:r>
              <a:rPr lang="en-US" dirty="0" smtClean="0"/>
              <a:t>This description is necessarily general, because the range of skills in which children may be having difficulties is large. In the early grades, RTI approaches tend to focus on reading and math and the early building of these critical school skills. </a:t>
            </a:r>
          </a:p>
          <a:p>
            <a:pPr>
              <a:defRPr/>
            </a:pPr>
            <a:endParaRPr lang="en-US" dirty="0" smtClean="0"/>
          </a:p>
          <a:p>
            <a:pPr>
              <a:defRPr/>
            </a:pPr>
            <a:r>
              <a:rPr lang="en-US" dirty="0" smtClean="0"/>
              <a:t>The length of time for this step can vary, but it generally should not exceed eight weeks. That is sufficient time to provide whatever research-based interventions the school system has chosen as appropriate for children’s needs and to monitor their responsiveness to the instruction.</a:t>
            </a:r>
          </a:p>
          <a:p>
            <a:pPr>
              <a:defRPr/>
            </a:pPr>
            <a:r>
              <a:rPr lang="en-US" dirty="0" smtClean="0"/>
              <a:t>At the end of the allotted time, a decision must be made as to what to do next. If the child has made sufficient progress, then he or she will likely return to more general instruction. However, lacking sufficient progress, the child would move to the second level of interventions, which are more intensive and targeted.</a:t>
            </a:r>
          </a:p>
          <a:p>
            <a:pPr>
              <a:defRPr/>
            </a:pPr>
            <a:endParaRPr lang="en-US" dirty="0"/>
          </a:p>
        </p:txBody>
      </p:sp>
      <p:sp>
        <p:nvSpPr>
          <p:cNvPr id="37892" name="Slide Number Placeholder 3"/>
          <p:cNvSpPr>
            <a:spLocks noGrp="1"/>
          </p:cNvSpPr>
          <p:nvPr>
            <p:ph type="sldNum" sz="quarter" idx="5"/>
          </p:nvPr>
        </p:nvSpPr>
        <p:spPr>
          <a:noFill/>
        </p:spPr>
        <p:txBody>
          <a:bodyPr/>
          <a:lstStyle/>
          <a:p>
            <a:fld id="{025C7D00-0D0A-4DB4-88F7-186CCF6BB3D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7177DA7-4C4B-43DE-B982-222515DCAD0B}" type="slidenum">
              <a:rPr lang="en-US"/>
              <a:pPr>
                <a:defRPr/>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EF16EF9-474E-4A26-900A-98E7C4562DF1}" type="slidenum">
              <a:rPr lang="en-US"/>
              <a:pPr>
                <a:defRPr/>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CB2EAB7-25D0-4979-B59E-E2ABA556ECBB}" type="slidenum">
              <a:rPr lang="en-US"/>
              <a:pPr>
                <a:defRPr/>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160E216-1936-413B-A6A6-343A9563BFF6}"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F263182-4E5B-49F5-BF21-3FDDA83A1173}"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746ABB2-44F2-4C55-9566-509564BC8F31}"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AFC2A43-16FE-4C34-8A69-F7ABF3481291}"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DE0594B-3E5D-4BE3-B62F-E59244A9F493}"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1B90749-DA95-4D42-9274-919F7D98714F}" type="slidenum">
              <a:rPr lang="en-US"/>
              <a:pPr>
                <a:defRPr/>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502DEDB-4BFC-41CA-9C8A-FA635C69F4CC}" type="slidenum">
              <a:rPr lang="en-US"/>
              <a:pPr>
                <a:defRPr/>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A6431D4-89F3-451F-A6D2-E5A6D861D008}" type="slidenum">
              <a:rPr lang="en-US"/>
              <a:pPr>
                <a:defRPr/>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7FB3A25-ED5D-468F-AE80-B8F6AFB279F7}"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hlink"/>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BE6E83-86F4-4D78-998E-3E987395D7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914400" y="1066800"/>
            <a:ext cx="7315200" cy="0"/>
          </a:xfrm>
          <a:prstGeom prst="line">
            <a:avLst/>
          </a:prstGeom>
          <a:noFill/>
          <a:ln w="57150" cmpd="thinThick">
            <a:solidFill>
              <a:srgbClr val="A50021"/>
            </a:solidFill>
            <a:round/>
            <a:headEnd/>
            <a:tailEnd/>
          </a:ln>
        </p:spPr>
        <p:txBody>
          <a:bodyPr wrap="none" anchor="ctr"/>
          <a:lstStyle/>
          <a:p>
            <a:endParaRPr lang="en-US"/>
          </a:p>
        </p:txBody>
      </p:sp>
      <p:sp>
        <p:nvSpPr>
          <p:cNvPr id="3075" name="Rectangle 3"/>
          <p:cNvSpPr>
            <a:spLocks noChangeArrowheads="1"/>
          </p:cNvSpPr>
          <p:nvPr/>
        </p:nvSpPr>
        <p:spPr bwMode="auto">
          <a:xfrm>
            <a:off x="990600" y="5257800"/>
            <a:ext cx="7239000" cy="1143000"/>
          </a:xfrm>
          <a:prstGeom prst="rect">
            <a:avLst/>
          </a:prstGeom>
          <a:noFill/>
          <a:ln w="9525">
            <a:noFill/>
            <a:miter lim="800000"/>
            <a:headEnd/>
            <a:tailEnd/>
          </a:ln>
          <a:effectLst/>
        </p:spPr>
        <p:txBody>
          <a:bodyPr anchor="ctr"/>
          <a:lstStyle/>
          <a:p>
            <a:pPr algn="ctr">
              <a:defRPr/>
            </a:pPr>
            <a:r>
              <a:rPr lang="en-US" sz="5400">
                <a:solidFill>
                  <a:srgbClr val="A50021"/>
                </a:solidFill>
                <a:effectLst>
                  <a:outerShdw blurRad="38100" dist="38100" dir="2700000" algn="tl">
                    <a:srgbClr val="C0C0C0"/>
                  </a:outerShdw>
                </a:effectLst>
                <a:latin typeface="BrushFlair" pitchFamily="2" charset="0"/>
              </a:rPr>
              <a:t>R</a:t>
            </a:r>
            <a:r>
              <a:rPr lang="en-US" sz="4400">
                <a:solidFill>
                  <a:srgbClr val="000099"/>
                </a:solidFill>
                <a:effectLst>
                  <a:outerShdw blurRad="38100" dist="38100" dir="2700000" algn="tl">
                    <a:srgbClr val="C0C0C0"/>
                  </a:outerShdw>
                </a:effectLst>
                <a:latin typeface="Trebuchet MS" pitchFamily="34" charset="0"/>
              </a:rPr>
              <a:t>esponse </a:t>
            </a:r>
            <a:r>
              <a:rPr lang="en-US" sz="5400">
                <a:solidFill>
                  <a:srgbClr val="A50021"/>
                </a:solidFill>
                <a:effectLst>
                  <a:outerShdw blurRad="38100" dist="38100" dir="2700000" algn="tl">
                    <a:srgbClr val="C0C0C0"/>
                  </a:outerShdw>
                </a:effectLst>
                <a:latin typeface="BrushFlair" pitchFamily="2" charset="0"/>
              </a:rPr>
              <a:t>t</a:t>
            </a:r>
            <a:r>
              <a:rPr lang="en-US" sz="4400">
                <a:solidFill>
                  <a:srgbClr val="000099"/>
                </a:solidFill>
                <a:effectLst>
                  <a:outerShdw blurRad="38100" dist="38100" dir="2700000" algn="tl">
                    <a:srgbClr val="C0C0C0"/>
                  </a:outerShdw>
                </a:effectLst>
                <a:latin typeface="Trebuchet MS" pitchFamily="34" charset="0"/>
              </a:rPr>
              <a:t>o </a:t>
            </a:r>
            <a:r>
              <a:rPr lang="en-US" sz="5400">
                <a:solidFill>
                  <a:srgbClr val="A50021"/>
                </a:solidFill>
                <a:effectLst>
                  <a:outerShdw blurRad="38100" dist="38100" dir="2700000" algn="tl">
                    <a:srgbClr val="C0C0C0"/>
                  </a:outerShdw>
                </a:effectLst>
                <a:latin typeface="BrushFlair" pitchFamily="2" charset="0"/>
              </a:rPr>
              <a:t>I</a:t>
            </a:r>
            <a:r>
              <a:rPr lang="en-US" sz="4400">
                <a:solidFill>
                  <a:srgbClr val="000099"/>
                </a:solidFill>
                <a:effectLst>
                  <a:outerShdw blurRad="38100" dist="38100" dir="2700000" algn="tl">
                    <a:srgbClr val="C0C0C0"/>
                  </a:outerShdw>
                </a:effectLst>
                <a:latin typeface="Trebuchet MS" pitchFamily="34" charset="0"/>
              </a:rPr>
              <a:t>ntervention</a:t>
            </a:r>
            <a:endParaRPr lang="en-US" sz="4000">
              <a:solidFill>
                <a:schemeClr val="tx2"/>
              </a:solidFill>
              <a:latin typeface="Arial" charset="0"/>
            </a:endParaRPr>
          </a:p>
        </p:txBody>
      </p:sp>
      <p:sp>
        <p:nvSpPr>
          <p:cNvPr id="3076" name="Line 4"/>
          <p:cNvSpPr>
            <a:spLocks noChangeShapeType="1"/>
          </p:cNvSpPr>
          <p:nvPr/>
        </p:nvSpPr>
        <p:spPr bwMode="auto">
          <a:xfrm>
            <a:off x="914400" y="5257800"/>
            <a:ext cx="7315200" cy="0"/>
          </a:xfrm>
          <a:prstGeom prst="line">
            <a:avLst/>
          </a:prstGeom>
          <a:noFill/>
          <a:ln w="57150" cmpd="thinThick">
            <a:solidFill>
              <a:srgbClr val="A50021"/>
            </a:solidFill>
            <a:round/>
            <a:headEnd/>
            <a:tailEnd/>
          </a:ln>
        </p:spPr>
        <p:txBody>
          <a:bodyPr wrap="none" anchor="ctr"/>
          <a:lstStyle/>
          <a:p>
            <a:endParaRPr lang="en-US"/>
          </a:p>
        </p:txBody>
      </p:sp>
      <p:sp>
        <p:nvSpPr>
          <p:cNvPr id="14341" name="Line 5"/>
          <p:cNvSpPr>
            <a:spLocks noChangeShapeType="1"/>
          </p:cNvSpPr>
          <p:nvPr/>
        </p:nvSpPr>
        <p:spPr bwMode="auto">
          <a:xfrm>
            <a:off x="8229600" y="1066800"/>
            <a:ext cx="0" cy="0"/>
          </a:xfrm>
          <a:prstGeom prst="line">
            <a:avLst/>
          </a:prstGeom>
          <a:noFill/>
          <a:ln w="9525">
            <a:solidFill>
              <a:schemeClr val="tx1"/>
            </a:solidFill>
            <a:round/>
            <a:headEnd/>
            <a:tailEnd/>
          </a:ln>
        </p:spPr>
        <p:txBody>
          <a:bodyPr/>
          <a:lstStyle/>
          <a:p>
            <a:endParaRPr lang="en-US"/>
          </a:p>
        </p:txBody>
      </p:sp>
      <p:sp>
        <p:nvSpPr>
          <p:cNvPr id="3078" name="Rectangle 6"/>
          <p:cNvSpPr>
            <a:spLocks noChangeArrowheads="1"/>
          </p:cNvSpPr>
          <p:nvPr/>
        </p:nvSpPr>
        <p:spPr bwMode="auto">
          <a:xfrm>
            <a:off x="1066800" y="0"/>
            <a:ext cx="7315200" cy="1143000"/>
          </a:xfrm>
          <a:prstGeom prst="rect">
            <a:avLst/>
          </a:prstGeom>
          <a:noFill/>
          <a:ln w="9525">
            <a:noFill/>
            <a:miter lim="800000"/>
            <a:headEnd/>
            <a:tailEnd/>
          </a:ln>
          <a:effectLst/>
        </p:spPr>
        <p:txBody>
          <a:bodyPr anchor="ctr"/>
          <a:lstStyle/>
          <a:p>
            <a:pPr algn="ctr">
              <a:defRPr/>
            </a:pPr>
            <a:r>
              <a:rPr lang="en-US" sz="5400">
                <a:solidFill>
                  <a:srgbClr val="A50021"/>
                </a:solidFill>
                <a:effectLst>
                  <a:outerShdw blurRad="38100" dist="38100" dir="2700000" algn="tl">
                    <a:srgbClr val="C0C0C0"/>
                  </a:outerShdw>
                </a:effectLst>
                <a:latin typeface="BrushFlair" pitchFamily="2" charset="0"/>
              </a:rPr>
              <a:t>E</a:t>
            </a:r>
            <a:r>
              <a:rPr lang="en-US" sz="4400">
                <a:solidFill>
                  <a:srgbClr val="000099"/>
                </a:solidFill>
                <a:effectLst>
                  <a:outerShdw blurRad="38100" dist="38100" dir="2700000" algn="tl">
                    <a:srgbClr val="C0C0C0"/>
                  </a:outerShdw>
                </a:effectLst>
                <a:latin typeface="Trebuchet MS" pitchFamily="34" charset="0"/>
              </a:rPr>
              <a:t>arly </a:t>
            </a:r>
            <a:r>
              <a:rPr lang="en-US" sz="5400">
                <a:solidFill>
                  <a:srgbClr val="A50021"/>
                </a:solidFill>
                <a:effectLst>
                  <a:outerShdw blurRad="38100" dist="38100" dir="2700000" algn="tl">
                    <a:srgbClr val="C0C0C0"/>
                  </a:outerShdw>
                </a:effectLst>
                <a:latin typeface="BrushFlair" pitchFamily="2" charset="0"/>
              </a:rPr>
              <a:t>I</a:t>
            </a:r>
            <a:r>
              <a:rPr lang="en-US" sz="4400">
                <a:solidFill>
                  <a:srgbClr val="000099"/>
                </a:solidFill>
                <a:effectLst>
                  <a:outerShdw blurRad="38100" dist="38100" dir="2700000" algn="tl">
                    <a:srgbClr val="C0C0C0"/>
                  </a:outerShdw>
                </a:effectLst>
                <a:latin typeface="Trebuchet MS" pitchFamily="34" charset="0"/>
              </a:rPr>
              <a:t>ntervening </a:t>
            </a:r>
            <a:r>
              <a:rPr lang="en-US" sz="5400">
                <a:solidFill>
                  <a:srgbClr val="A50021"/>
                </a:solidFill>
                <a:effectLst>
                  <a:outerShdw blurRad="38100" dist="38100" dir="2700000" algn="tl">
                    <a:srgbClr val="C0C0C0"/>
                  </a:outerShdw>
                </a:effectLst>
                <a:latin typeface="BrushFlair" pitchFamily="2" charset="0"/>
              </a:rPr>
              <a:t>S</a:t>
            </a:r>
            <a:r>
              <a:rPr lang="en-US" sz="4400">
                <a:solidFill>
                  <a:srgbClr val="000099"/>
                </a:solidFill>
                <a:effectLst>
                  <a:outerShdw blurRad="38100" dist="38100" dir="2700000" algn="tl">
                    <a:srgbClr val="C0C0C0"/>
                  </a:outerShdw>
                </a:effectLst>
                <a:latin typeface="Trebuchet MS" pitchFamily="34" charset="0"/>
              </a:rPr>
              <a:t>ervices</a:t>
            </a:r>
            <a:endParaRPr lang="en-US" sz="4000">
              <a:solidFill>
                <a:schemeClr val="tx2"/>
              </a:solidFill>
              <a:latin typeface="Arial" charset="0"/>
            </a:endParaRPr>
          </a:p>
        </p:txBody>
      </p:sp>
      <p:sp>
        <p:nvSpPr>
          <p:cNvPr id="3079" name="Rectangle 7"/>
          <p:cNvSpPr>
            <a:spLocks noChangeArrowheads="1"/>
          </p:cNvSpPr>
          <p:nvPr/>
        </p:nvSpPr>
        <p:spPr bwMode="auto">
          <a:xfrm>
            <a:off x="4191000" y="2438400"/>
            <a:ext cx="1143000" cy="1143000"/>
          </a:xfrm>
          <a:prstGeom prst="rect">
            <a:avLst/>
          </a:prstGeom>
          <a:noFill/>
          <a:ln w="9525">
            <a:noFill/>
            <a:miter lim="800000"/>
            <a:headEnd/>
            <a:tailEnd/>
          </a:ln>
          <a:effectLst/>
        </p:spPr>
        <p:txBody>
          <a:bodyPr anchor="ctr"/>
          <a:lstStyle/>
          <a:p>
            <a:pPr algn="ctr">
              <a:defRPr/>
            </a:pPr>
            <a:r>
              <a:rPr lang="en-US" sz="3200" i="1">
                <a:effectLst>
                  <a:outerShdw blurRad="38100" dist="38100" dir="2700000" algn="tl">
                    <a:srgbClr val="C0C0C0"/>
                  </a:outerShdw>
                </a:effectLst>
              </a:rPr>
              <a:t>and</a:t>
            </a:r>
            <a:endParaRPr lang="en-US" sz="3200" i="1"/>
          </a:p>
        </p:txBody>
      </p:sp>
      <p:pic>
        <p:nvPicPr>
          <p:cNvPr id="3080" name="Picture 8" descr="pigtales"/>
          <p:cNvPicPr>
            <a:picLocks noChangeAspect="1" noChangeArrowheads="1"/>
          </p:cNvPicPr>
          <p:nvPr/>
        </p:nvPicPr>
        <p:blipFill>
          <a:blip r:embed="rId3" cstate="print"/>
          <a:srcRect/>
          <a:stretch>
            <a:fillRect/>
          </a:stretch>
        </p:blipFill>
        <p:spPr bwMode="auto">
          <a:xfrm>
            <a:off x="1066800" y="1219200"/>
            <a:ext cx="3070225" cy="3886200"/>
          </a:xfrm>
          <a:prstGeom prst="rect">
            <a:avLst/>
          </a:prstGeom>
          <a:noFill/>
          <a:ln w="9525">
            <a:solidFill>
              <a:srgbClr val="A50021"/>
            </a:solidFill>
            <a:miter lim="800000"/>
            <a:headEnd/>
            <a:tailEnd/>
          </a:ln>
        </p:spPr>
      </p:pic>
      <p:pic>
        <p:nvPicPr>
          <p:cNvPr id="3081" name="Picture 9" descr="preteenwriting"/>
          <p:cNvPicPr>
            <a:picLocks noChangeAspect="1" noChangeArrowheads="1"/>
          </p:cNvPicPr>
          <p:nvPr/>
        </p:nvPicPr>
        <p:blipFill>
          <a:blip r:embed="rId4" cstate="print"/>
          <a:srcRect/>
          <a:stretch>
            <a:fillRect/>
          </a:stretch>
        </p:blipFill>
        <p:spPr bwMode="auto">
          <a:xfrm>
            <a:off x="5486400" y="1219200"/>
            <a:ext cx="2584450" cy="3886200"/>
          </a:xfrm>
          <a:prstGeom prst="rect">
            <a:avLst/>
          </a:prstGeom>
          <a:noFill/>
          <a:ln w="9525">
            <a:solidFill>
              <a:srgbClr val="A50021"/>
            </a:solid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2000"/>
                                        <p:tgtEl>
                                          <p:spTgt spid="307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left)">
                                      <p:cBhvr>
                                        <p:cTn id="11" dur="2000"/>
                                        <p:tgtEl>
                                          <p:spTgt spid="3074"/>
                                        </p:tgtEl>
                                      </p:cBhvr>
                                    </p:animEffect>
                                  </p:childTnLst>
                                </p:cTn>
                              </p:par>
                            </p:childTnLst>
                          </p:cTn>
                        </p:par>
                        <p:par>
                          <p:cTn id="12" fill="hold">
                            <p:stCondLst>
                              <p:cond delay="4000"/>
                            </p:stCondLst>
                            <p:childTnLst>
                              <p:par>
                                <p:cTn id="13" presetID="55" presetClass="entr" presetSubtype="0" fill="hold" nodeType="afterEffect">
                                  <p:stCondLst>
                                    <p:cond delay="0"/>
                                  </p:stCondLst>
                                  <p:childTnLst>
                                    <p:set>
                                      <p:cBhvr>
                                        <p:cTn id="14" dur="1" fill="hold">
                                          <p:stCondLst>
                                            <p:cond delay="0"/>
                                          </p:stCondLst>
                                        </p:cTn>
                                        <p:tgtEl>
                                          <p:spTgt spid="3080"/>
                                        </p:tgtEl>
                                        <p:attrNameLst>
                                          <p:attrName>style.visibility</p:attrName>
                                        </p:attrNameLst>
                                      </p:cBhvr>
                                      <p:to>
                                        <p:strVal val="visible"/>
                                      </p:to>
                                    </p:set>
                                    <p:anim calcmode="lin" valueType="num">
                                      <p:cBhvr>
                                        <p:cTn id="15" dur="1000" fill="hold"/>
                                        <p:tgtEl>
                                          <p:spTgt spid="3080"/>
                                        </p:tgtEl>
                                        <p:attrNameLst>
                                          <p:attrName>ppt_w</p:attrName>
                                        </p:attrNameLst>
                                      </p:cBhvr>
                                      <p:tavLst>
                                        <p:tav tm="0">
                                          <p:val>
                                            <p:strVal val="#ppt_w*0.70"/>
                                          </p:val>
                                        </p:tav>
                                        <p:tav tm="100000">
                                          <p:val>
                                            <p:strVal val="#ppt_w"/>
                                          </p:val>
                                        </p:tav>
                                      </p:tavLst>
                                    </p:anim>
                                    <p:anim calcmode="lin" valueType="num">
                                      <p:cBhvr>
                                        <p:cTn id="16" dur="1000" fill="hold"/>
                                        <p:tgtEl>
                                          <p:spTgt spid="3080"/>
                                        </p:tgtEl>
                                        <p:attrNameLst>
                                          <p:attrName>ppt_h</p:attrName>
                                        </p:attrNameLst>
                                      </p:cBhvr>
                                      <p:tavLst>
                                        <p:tav tm="0">
                                          <p:val>
                                            <p:strVal val="#ppt_h"/>
                                          </p:val>
                                        </p:tav>
                                        <p:tav tm="100000">
                                          <p:val>
                                            <p:strVal val="#ppt_h"/>
                                          </p:val>
                                        </p:tav>
                                      </p:tavLst>
                                    </p:anim>
                                    <p:animEffect transition="in" filter="fade">
                                      <p:cBhvr>
                                        <p:cTn id="17" dur="1000"/>
                                        <p:tgtEl>
                                          <p:spTgt spid="3080"/>
                                        </p:tgtEl>
                                      </p:cBhvr>
                                    </p:animEffect>
                                  </p:childTnLst>
                                </p:cTn>
                              </p:par>
                            </p:childTnLst>
                          </p:cTn>
                        </p:par>
                        <p:par>
                          <p:cTn id="18" fill="hold">
                            <p:stCondLst>
                              <p:cond delay="50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3079"/>
                                        </p:tgtEl>
                                        <p:attrNameLst>
                                          <p:attrName>style.visibility</p:attrName>
                                        </p:attrNameLst>
                                      </p:cBhvr>
                                      <p:to>
                                        <p:strVal val="visible"/>
                                      </p:to>
                                    </p:set>
                                    <p:anim calcmode="lin" valueType="num">
                                      <p:cBhvr>
                                        <p:cTn id="21" dur="2000" fill="hold"/>
                                        <p:tgtEl>
                                          <p:spTgt spid="3079"/>
                                        </p:tgtEl>
                                        <p:attrNameLst>
                                          <p:attrName>ppt_w</p:attrName>
                                        </p:attrNameLst>
                                      </p:cBhvr>
                                      <p:tavLst>
                                        <p:tav tm="0">
                                          <p:val>
                                            <p:fltVal val="0"/>
                                          </p:val>
                                        </p:tav>
                                        <p:tav tm="100000">
                                          <p:val>
                                            <p:strVal val="#ppt_w"/>
                                          </p:val>
                                        </p:tav>
                                      </p:tavLst>
                                    </p:anim>
                                    <p:anim calcmode="lin" valueType="num">
                                      <p:cBhvr>
                                        <p:cTn id="22" dur="2000" fill="hold"/>
                                        <p:tgtEl>
                                          <p:spTgt spid="3079"/>
                                        </p:tgtEl>
                                        <p:attrNameLst>
                                          <p:attrName>ppt_h</p:attrName>
                                        </p:attrNameLst>
                                      </p:cBhvr>
                                      <p:tavLst>
                                        <p:tav tm="0">
                                          <p:val>
                                            <p:fltVal val="0"/>
                                          </p:val>
                                        </p:tav>
                                        <p:tav tm="100000">
                                          <p:val>
                                            <p:strVal val="#ppt_h"/>
                                          </p:val>
                                        </p:tav>
                                      </p:tavLst>
                                    </p:anim>
                                    <p:anim calcmode="lin" valueType="num">
                                      <p:cBhvr>
                                        <p:cTn id="23" dur="2000" fill="hold"/>
                                        <p:tgtEl>
                                          <p:spTgt spid="3079"/>
                                        </p:tgtEl>
                                        <p:attrNameLst>
                                          <p:attrName>style.rotation</p:attrName>
                                        </p:attrNameLst>
                                      </p:cBhvr>
                                      <p:tavLst>
                                        <p:tav tm="0">
                                          <p:val>
                                            <p:fltVal val="90"/>
                                          </p:val>
                                        </p:tav>
                                        <p:tav tm="100000">
                                          <p:val>
                                            <p:fltVal val="0"/>
                                          </p:val>
                                        </p:tav>
                                      </p:tavLst>
                                    </p:anim>
                                    <p:animEffect transition="in" filter="fade">
                                      <p:cBhvr>
                                        <p:cTn id="24" dur="2000"/>
                                        <p:tgtEl>
                                          <p:spTgt spid="3079"/>
                                        </p:tgtEl>
                                      </p:cBhvr>
                                    </p:animEffect>
                                  </p:childTnLst>
                                </p:cTn>
                              </p:par>
                            </p:childTnLst>
                          </p:cTn>
                        </p:par>
                        <p:par>
                          <p:cTn id="25" fill="hold">
                            <p:stCondLst>
                              <p:cond delay="7200"/>
                            </p:stCondLst>
                            <p:childTnLst>
                              <p:par>
                                <p:cTn id="26" presetID="22" presetClass="entr" presetSubtype="2" fill="hold" grpId="0" nodeType="after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right)">
                                      <p:cBhvr>
                                        <p:cTn id="28" dur="2000"/>
                                        <p:tgtEl>
                                          <p:spTgt spid="3076"/>
                                        </p:tgtEl>
                                      </p:cBhvr>
                                    </p:animEffect>
                                  </p:childTnLst>
                                </p:cTn>
                              </p:par>
                            </p:childTnLst>
                          </p:cTn>
                        </p:par>
                        <p:par>
                          <p:cTn id="29" fill="hold">
                            <p:stCondLst>
                              <p:cond delay="9200"/>
                            </p:stCondLst>
                            <p:childTnLst>
                              <p:par>
                                <p:cTn id="30" presetID="10" presetClass="entr" presetSubtype="0" fill="hold" grpId="0" nodeType="after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2000"/>
                                        <p:tgtEl>
                                          <p:spTgt spid="3075"/>
                                        </p:tgtEl>
                                      </p:cBhvr>
                                    </p:animEffect>
                                  </p:childTnLst>
                                </p:cTn>
                              </p:par>
                            </p:childTnLst>
                          </p:cTn>
                        </p:par>
                        <p:par>
                          <p:cTn id="33" fill="hold">
                            <p:stCondLst>
                              <p:cond delay="11200"/>
                            </p:stCondLst>
                            <p:childTnLst>
                              <p:par>
                                <p:cTn id="34" presetID="55" presetClass="entr" presetSubtype="0" fill="hold" nodeType="afterEffect">
                                  <p:stCondLst>
                                    <p:cond delay="0"/>
                                  </p:stCondLst>
                                  <p:childTnLst>
                                    <p:set>
                                      <p:cBhvr>
                                        <p:cTn id="35" dur="1" fill="hold">
                                          <p:stCondLst>
                                            <p:cond delay="0"/>
                                          </p:stCondLst>
                                        </p:cTn>
                                        <p:tgtEl>
                                          <p:spTgt spid="3081"/>
                                        </p:tgtEl>
                                        <p:attrNameLst>
                                          <p:attrName>style.visibility</p:attrName>
                                        </p:attrNameLst>
                                      </p:cBhvr>
                                      <p:to>
                                        <p:strVal val="visible"/>
                                      </p:to>
                                    </p:set>
                                    <p:anim calcmode="lin" valueType="num">
                                      <p:cBhvr>
                                        <p:cTn id="36" dur="1000" fill="hold"/>
                                        <p:tgtEl>
                                          <p:spTgt spid="3081"/>
                                        </p:tgtEl>
                                        <p:attrNameLst>
                                          <p:attrName>ppt_w</p:attrName>
                                        </p:attrNameLst>
                                      </p:cBhvr>
                                      <p:tavLst>
                                        <p:tav tm="0">
                                          <p:val>
                                            <p:strVal val="#ppt_w*0.70"/>
                                          </p:val>
                                        </p:tav>
                                        <p:tav tm="100000">
                                          <p:val>
                                            <p:strVal val="#ppt_w"/>
                                          </p:val>
                                        </p:tav>
                                      </p:tavLst>
                                    </p:anim>
                                    <p:anim calcmode="lin" valueType="num">
                                      <p:cBhvr>
                                        <p:cTn id="37" dur="1000" fill="hold"/>
                                        <p:tgtEl>
                                          <p:spTgt spid="3081"/>
                                        </p:tgtEl>
                                        <p:attrNameLst>
                                          <p:attrName>ppt_h</p:attrName>
                                        </p:attrNameLst>
                                      </p:cBhvr>
                                      <p:tavLst>
                                        <p:tav tm="0">
                                          <p:val>
                                            <p:strVal val="#ppt_h"/>
                                          </p:val>
                                        </p:tav>
                                        <p:tav tm="100000">
                                          <p:val>
                                            <p:strVal val="#ppt_h"/>
                                          </p:val>
                                        </p:tav>
                                      </p:tavLst>
                                    </p:anim>
                                    <p:animEffect transition="in" filter="fade">
                                      <p:cBhvr>
                                        <p:cTn id="38"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p:bldP spid="3076" grpId="0" animBg="1"/>
      <p:bldP spid="3078" grpId="0"/>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990600" y="685800"/>
            <a:ext cx="7086600" cy="0"/>
          </a:xfrm>
          <a:prstGeom prst="line">
            <a:avLst/>
          </a:prstGeom>
          <a:noFill/>
          <a:ln w="57150" cmpd="thinThick">
            <a:solidFill>
              <a:srgbClr val="A50021"/>
            </a:solidFill>
            <a:round/>
            <a:headEnd/>
            <a:tailEnd/>
          </a:ln>
        </p:spPr>
        <p:txBody>
          <a:bodyPr wrap="none" anchor="ctr"/>
          <a:lstStyle/>
          <a:p>
            <a:endParaRPr lang="en-US"/>
          </a:p>
        </p:txBody>
      </p:sp>
      <p:sp>
        <p:nvSpPr>
          <p:cNvPr id="30723" name="Rectangle 3"/>
          <p:cNvSpPr>
            <a:spLocks noGrp="1" noChangeArrowheads="1"/>
          </p:cNvSpPr>
          <p:nvPr>
            <p:ph type="body" sz="half" idx="1"/>
          </p:nvPr>
        </p:nvSpPr>
        <p:spPr>
          <a:xfrm>
            <a:off x="914400" y="228600"/>
            <a:ext cx="7162800" cy="609600"/>
          </a:xfrm>
          <a:noFill/>
        </p:spPr>
        <p:txBody>
          <a:bodyPr/>
          <a:lstStyle/>
          <a:p>
            <a:pPr marL="533400" indent="-533400" algn="ctr">
              <a:buFontTx/>
              <a:buNone/>
            </a:pPr>
            <a:r>
              <a:rPr lang="en-US" sz="2400" b="1" smtClean="0">
                <a:solidFill>
                  <a:srgbClr val="000099"/>
                </a:solidFill>
                <a:latin typeface="Trebuchet MS" pitchFamily="34" charset="0"/>
              </a:rPr>
              <a:t>Level 2: Targeted Interventions</a:t>
            </a:r>
          </a:p>
        </p:txBody>
      </p:sp>
      <p:sp>
        <p:nvSpPr>
          <p:cNvPr id="30724" name="Rectangle 4"/>
          <p:cNvSpPr>
            <a:spLocks noChangeArrowheads="1"/>
          </p:cNvSpPr>
          <p:nvPr/>
        </p:nvSpPr>
        <p:spPr bwMode="auto">
          <a:xfrm>
            <a:off x="990600" y="838200"/>
            <a:ext cx="7391400" cy="2667000"/>
          </a:xfrm>
          <a:prstGeom prst="rect">
            <a:avLst/>
          </a:prstGeom>
          <a:noFill/>
          <a:ln w="9525">
            <a:noFill/>
            <a:miter lim="800000"/>
            <a:headEnd/>
            <a:tailEnd/>
          </a:ln>
        </p:spPr>
        <p:txBody>
          <a:bodyPr/>
          <a:lstStyle/>
          <a:p>
            <a:pPr marL="457200" indent="-457200">
              <a:lnSpc>
                <a:spcPct val="120000"/>
              </a:lnSpc>
              <a:spcBef>
                <a:spcPct val="40000"/>
              </a:spcBef>
              <a:buFontTx/>
              <a:buChar char="•"/>
            </a:pPr>
            <a:r>
              <a:rPr lang="en-US"/>
              <a:t>Child receives more intensive services and intervention, usually in small groups</a:t>
            </a:r>
          </a:p>
          <a:p>
            <a:pPr marL="457200" indent="-457200">
              <a:lnSpc>
                <a:spcPct val="120000"/>
              </a:lnSpc>
              <a:spcBef>
                <a:spcPct val="40000"/>
              </a:spcBef>
              <a:buFontTx/>
              <a:buChar char="•"/>
            </a:pPr>
            <a:r>
              <a:rPr lang="en-US"/>
              <a:t>In K-3 these services are usually in reading and math</a:t>
            </a:r>
          </a:p>
          <a:p>
            <a:pPr marL="457200" indent="-457200">
              <a:lnSpc>
                <a:spcPct val="120000"/>
              </a:lnSpc>
              <a:spcBef>
                <a:spcPct val="40000"/>
              </a:spcBef>
              <a:buFontTx/>
              <a:buChar char="•"/>
            </a:pPr>
            <a:r>
              <a:rPr lang="en-US"/>
              <a:t>Progress is closely monitored</a:t>
            </a:r>
          </a:p>
          <a:p>
            <a:pPr marL="457200" indent="-457200">
              <a:lnSpc>
                <a:spcPct val="120000"/>
              </a:lnSpc>
              <a:spcBef>
                <a:spcPct val="40000"/>
              </a:spcBef>
              <a:buFontTx/>
              <a:buChar char="•"/>
            </a:pPr>
            <a:r>
              <a:rPr lang="en-US"/>
              <a:t>Level 2 usually doesn’t last more than a marking period</a:t>
            </a:r>
          </a:p>
          <a:p>
            <a:pPr marL="457200" indent="-457200">
              <a:lnSpc>
                <a:spcPct val="120000"/>
              </a:lnSpc>
              <a:spcBef>
                <a:spcPct val="40000"/>
              </a:spcBef>
              <a:buFontTx/>
              <a:buChar char="•"/>
            </a:pPr>
            <a:endParaRPr lang="en-US">
              <a:solidFill>
                <a:srgbClr val="000099"/>
              </a:solidFill>
            </a:endParaRPr>
          </a:p>
        </p:txBody>
      </p:sp>
      <p:sp>
        <p:nvSpPr>
          <p:cNvPr id="30725" name="Rectangle 5"/>
          <p:cNvSpPr>
            <a:spLocks noChangeArrowheads="1"/>
          </p:cNvSpPr>
          <p:nvPr/>
        </p:nvSpPr>
        <p:spPr bwMode="auto">
          <a:xfrm>
            <a:off x="1981200" y="4800600"/>
            <a:ext cx="1219200" cy="488950"/>
          </a:xfrm>
          <a:prstGeom prst="rect">
            <a:avLst/>
          </a:prstGeom>
          <a:noFill/>
          <a:ln w="9525">
            <a:noFill/>
            <a:miter lim="800000"/>
            <a:headEnd/>
            <a:tailEnd/>
          </a:ln>
        </p:spPr>
        <p:txBody>
          <a:bodyPr>
            <a:spAutoFit/>
          </a:bodyPr>
          <a:lstStyle/>
          <a:p>
            <a:pPr marL="292100" indent="-292100">
              <a:spcBef>
                <a:spcPct val="20000"/>
              </a:spcBef>
              <a:buClr>
                <a:srgbClr val="A50021"/>
              </a:buClr>
              <a:buSzPct val="90000"/>
              <a:buFont typeface="Wingdings" pitchFamily="2" charset="2"/>
              <a:buChar char="q"/>
              <a:tabLst>
                <a:tab pos="292100" algn="l"/>
              </a:tabLst>
            </a:pPr>
            <a:r>
              <a:rPr lang="en-US" sz="2600">
                <a:solidFill>
                  <a:srgbClr val="A50021"/>
                </a:solidFill>
              </a:rPr>
              <a:t> </a:t>
            </a:r>
            <a:r>
              <a:rPr lang="en-US" sz="2600"/>
              <a:t>Yes </a:t>
            </a:r>
            <a:endParaRPr lang="en-US" i="1"/>
          </a:p>
        </p:txBody>
      </p:sp>
      <p:grpSp>
        <p:nvGrpSpPr>
          <p:cNvPr id="2" name="Group 6"/>
          <p:cNvGrpSpPr>
            <a:grpSpLocks/>
          </p:cNvGrpSpPr>
          <p:nvPr/>
        </p:nvGrpSpPr>
        <p:grpSpPr bwMode="auto">
          <a:xfrm>
            <a:off x="914400" y="4038600"/>
            <a:ext cx="7315200" cy="2438400"/>
            <a:chOff x="576" y="2544"/>
            <a:chExt cx="4608" cy="1536"/>
          </a:xfrm>
        </p:grpSpPr>
        <p:sp>
          <p:nvSpPr>
            <p:cNvPr id="23562" name="Rectangle 7"/>
            <p:cNvSpPr>
              <a:spLocks noChangeArrowheads="1"/>
            </p:cNvSpPr>
            <p:nvPr/>
          </p:nvSpPr>
          <p:spPr bwMode="auto">
            <a:xfrm>
              <a:off x="576" y="2880"/>
              <a:ext cx="4608" cy="1200"/>
            </a:xfrm>
            <a:prstGeom prst="rect">
              <a:avLst/>
            </a:prstGeom>
            <a:noFill/>
            <a:ln w="9525">
              <a:solidFill>
                <a:schemeClr val="tx1"/>
              </a:solidFill>
              <a:miter lim="800000"/>
              <a:headEnd/>
              <a:tailEnd/>
            </a:ln>
          </p:spPr>
          <p:txBody>
            <a:bodyPr wrap="none" anchor="ctr"/>
            <a:lstStyle/>
            <a:p>
              <a:endParaRPr lang="en-US"/>
            </a:p>
          </p:txBody>
        </p:sp>
        <p:sp>
          <p:nvSpPr>
            <p:cNvPr id="23563" name="Rectangle 8"/>
            <p:cNvSpPr>
              <a:spLocks noChangeArrowheads="1"/>
            </p:cNvSpPr>
            <p:nvPr/>
          </p:nvSpPr>
          <p:spPr bwMode="auto">
            <a:xfrm>
              <a:off x="1440" y="2544"/>
              <a:ext cx="2880" cy="308"/>
            </a:xfrm>
            <a:prstGeom prst="rect">
              <a:avLst/>
            </a:prstGeom>
            <a:noFill/>
            <a:ln w="9525">
              <a:noFill/>
              <a:miter lim="800000"/>
              <a:headEnd/>
              <a:tailEnd/>
            </a:ln>
          </p:spPr>
          <p:txBody>
            <a:bodyPr>
              <a:spAutoFit/>
            </a:bodyPr>
            <a:lstStyle/>
            <a:p>
              <a:pPr marL="292100" indent="-292100">
                <a:spcBef>
                  <a:spcPct val="20000"/>
                </a:spcBef>
                <a:buClr>
                  <a:srgbClr val="A50021"/>
                </a:buClr>
                <a:buSzPct val="90000"/>
                <a:buFont typeface="Wingdings" pitchFamily="2" charset="2"/>
                <a:buNone/>
                <a:tabLst>
                  <a:tab pos="292100" algn="l"/>
                </a:tabLst>
              </a:pPr>
              <a:r>
                <a:rPr lang="en-US" b="1">
                  <a:solidFill>
                    <a:srgbClr val="000099"/>
                  </a:solidFill>
                  <a:latin typeface="Trebuchet MS" pitchFamily="34" charset="0"/>
                </a:rPr>
                <a:t>Is student progress adequate?</a:t>
              </a:r>
              <a:r>
                <a:rPr lang="en-US" sz="2600">
                  <a:solidFill>
                    <a:srgbClr val="000099"/>
                  </a:solidFill>
                </a:rPr>
                <a:t> </a:t>
              </a:r>
              <a:endParaRPr lang="en-US" i="1">
                <a:solidFill>
                  <a:srgbClr val="000099"/>
                </a:solidFill>
              </a:endParaRPr>
            </a:p>
          </p:txBody>
        </p:sp>
        <p:sp>
          <p:nvSpPr>
            <p:cNvPr id="23564" name="Line 9"/>
            <p:cNvSpPr>
              <a:spLocks noChangeShapeType="1"/>
            </p:cNvSpPr>
            <p:nvPr/>
          </p:nvSpPr>
          <p:spPr bwMode="auto">
            <a:xfrm>
              <a:off x="2880" y="2976"/>
              <a:ext cx="0" cy="1008"/>
            </a:xfrm>
            <a:prstGeom prst="line">
              <a:avLst/>
            </a:prstGeom>
            <a:noFill/>
            <a:ln w="9525">
              <a:solidFill>
                <a:schemeClr val="tx1"/>
              </a:solidFill>
              <a:round/>
              <a:headEnd/>
              <a:tailEnd/>
            </a:ln>
          </p:spPr>
          <p:txBody>
            <a:bodyPr/>
            <a:lstStyle/>
            <a:p>
              <a:endParaRPr lang="en-US"/>
            </a:p>
          </p:txBody>
        </p:sp>
      </p:grpSp>
      <p:sp>
        <p:nvSpPr>
          <p:cNvPr id="30730" name="Rectangle 10"/>
          <p:cNvSpPr>
            <a:spLocks noChangeArrowheads="1"/>
          </p:cNvSpPr>
          <p:nvPr/>
        </p:nvSpPr>
        <p:spPr bwMode="auto">
          <a:xfrm>
            <a:off x="1066800" y="5486400"/>
            <a:ext cx="3124200" cy="885825"/>
          </a:xfrm>
          <a:prstGeom prst="rect">
            <a:avLst/>
          </a:prstGeom>
          <a:noFill/>
          <a:ln w="9525">
            <a:noFill/>
            <a:miter lim="800000"/>
            <a:headEnd/>
            <a:tailEnd/>
          </a:ln>
        </p:spPr>
        <p:txBody>
          <a:bodyPr>
            <a:spAutoFit/>
          </a:bodyPr>
          <a:lstStyle/>
          <a:p>
            <a:pPr marL="292100" indent="-292100" algn="ctr">
              <a:spcBef>
                <a:spcPct val="20000"/>
              </a:spcBef>
              <a:buClr>
                <a:srgbClr val="000099"/>
              </a:buClr>
              <a:buSzPct val="90000"/>
              <a:buFont typeface="Wingdings" pitchFamily="2" charset="2"/>
              <a:buNone/>
              <a:tabLst>
                <a:tab pos="292100" algn="l"/>
              </a:tabLst>
            </a:pPr>
            <a:r>
              <a:rPr lang="en-US" sz="2600"/>
              <a:t>Child goes back to regular instruction </a:t>
            </a:r>
            <a:endParaRPr lang="en-US" i="1"/>
          </a:p>
        </p:txBody>
      </p:sp>
      <p:sp>
        <p:nvSpPr>
          <p:cNvPr id="30731" name="Rectangle 11"/>
          <p:cNvSpPr>
            <a:spLocks noChangeArrowheads="1"/>
          </p:cNvSpPr>
          <p:nvPr/>
        </p:nvSpPr>
        <p:spPr bwMode="auto">
          <a:xfrm>
            <a:off x="5791200" y="4724400"/>
            <a:ext cx="1219200" cy="488950"/>
          </a:xfrm>
          <a:prstGeom prst="rect">
            <a:avLst/>
          </a:prstGeom>
          <a:noFill/>
          <a:ln w="9525">
            <a:noFill/>
            <a:miter lim="800000"/>
            <a:headEnd/>
            <a:tailEnd/>
          </a:ln>
        </p:spPr>
        <p:txBody>
          <a:bodyPr>
            <a:spAutoFit/>
          </a:bodyPr>
          <a:lstStyle/>
          <a:p>
            <a:pPr marL="292100" indent="-292100">
              <a:spcBef>
                <a:spcPct val="20000"/>
              </a:spcBef>
              <a:buClr>
                <a:srgbClr val="A50021"/>
              </a:buClr>
              <a:buSzPct val="90000"/>
              <a:buFont typeface="Wingdings" pitchFamily="2" charset="2"/>
              <a:buChar char="q"/>
              <a:tabLst>
                <a:tab pos="292100" algn="l"/>
              </a:tabLst>
            </a:pPr>
            <a:r>
              <a:rPr lang="en-US" sz="2600">
                <a:solidFill>
                  <a:srgbClr val="A50021"/>
                </a:solidFill>
              </a:rPr>
              <a:t> </a:t>
            </a:r>
            <a:r>
              <a:rPr lang="en-US" sz="2600"/>
              <a:t>No</a:t>
            </a:r>
            <a:endParaRPr lang="en-US" i="1"/>
          </a:p>
        </p:txBody>
      </p:sp>
      <p:sp>
        <p:nvSpPr>
          <p:cNvPr id="30732" name="Rectangle 12"/>
          <p:cNvSpPr>
            <a:spLocks noChangeArrowheads="1"/>
          </p:cNvSpPr>
          <p:nvPr/>
        </p:nvSpPr>
        <p:spPr bwMode="auto">
          <a:xfrm>
            <a:off x="4876800" y="5410200"/>
            <a:ext cx="3124200" cy="885825"/>
          </a:xfrm>
          <a:prstGeom prst="rect">
            <a:avLst/>
          </a:prstGeom>
          <a:noFill/>
          <a:ln w="9525">
            <a:noFill/>
            <a:miter lim="800000"/>
            <a:headEnd/>
            <a:tailEnd/>
          </a:ln>
        </p:spPr>
        <p:txBody>
          <a:bodyPr>
            <a:spAutoFit/>
          </a:bodyPr>
          <a:lstStyle/>
          <a:p>
            <a:pPr marL="292100" indent="-292100" algn="ctr">
              <a:spcBef>
                <a:spcPct val="20000"/>
              </a:spcBef>
              <a:buClr>
                <a:srgbClr val="000099"/>
              </a:buClr>
              <a:buSzPct val="90000"/>
              <a:buFont typeface="Wingdings" pitchFamily="2" charset="2"/>
              <a:buNone/>
              <a:tabLst>
                <a:tab pos="292100" algn="l"/>
              </a:tabLst>
            </a:pPr>
            <a:r>
              <a:rPr lang="en-US" sz="2600"/>
              <a:t>Child moves to </a:t>
            </a:r>
            <a:br>
              <a:rPr lang="en-US" sz="2600"/>
            </a:br>
            <a:r>
              <a:rPr lang="en-US" sz="2600"/>
              <a:t>Level 3 </a:t>
            </a:r>
            <a:endParaRPr lang="en-US" i="1"/>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2000"/>
                                        <p:tgtEl>
                                          <p:spTgt spid="3072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24">
                                            <p:txEl>
                                              <p:pRg st="0" end="0"/>
                                            </p:txEl>
                                          </p:spTgt>
                                        </p:tgtEl>
                                        <p:attrNameLst>
                                          <p:attrName>style.visibility</p:attrName>
                                        </p:attrNameLst>
                                      </p:cBhvr>
                                      <p:to>
                                        <p:strVal val="visible"/>
                                      </p:to>
                                    </p:set>
                                    <p:animEffect transition="in" filter="fade">
                                      <p:cBhvr>
                                        <p:cTn id="11" dur="2000"/>
                                        <p:tgtEl>
                                          <p:spTgt spid="307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24">
                                            <p:txEl>
                                              <p:pRg st="1" end="1"/>
                                            </p:txEl>
                                          </p:spTgt>
                                        </p:tgtEl>
                                        <p:attrNameLst>
                                          <p:attrName>style.visibility</p:attrName>
                                        </p:attrNameLst>
                                      </p:cBhvr>
                                      <p:to>
                                        <p:strVal val="visible"/>
                                      </p:to>
                                    </p:set>
                                    <p:animEffect transition="in" filter="fade">
                                      <p:cBhvr>
                                        <p:cTn id="16" dur="2000"/>
                                        <p:tgtEl>
                                          <p:spTgt spid="3072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0724">
                                            <p:txEl>
                                              <p:pRg st="2" end="2"/>
                                            </p:txEl>
                                          </p:spTgt>
                                        </p:tgtEl>
                                        <p:attrNameLst>
                                          <p:attrName>style.visibility</p:attrName>
                                        </p:attrNameLst>
                                      </p:cBhvr>
                                      <p:to>
                                        <p:strVal val="visible"/>
                                      </p:to>
                                    </p:set>
                                    <p:animEffect transition="in" filter="fade">
                                      <p:cBhvr>
                                        <p:cTn id="21" dur="2000"/>
                                        <p:tgtEl>
                                          <p:spTgt spid="3072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24">
                                            <p:txEl>
                                              <p:pRg st="3" end="3"/>
                                            </p:txEl>
                                          </p:spTgt>
                                        </p:tgtEl>
                                        <p:attrNameLst>
                                          <p:attrName>style.visibility</p:attrName>
                                        </p:attrNameLst>
                                      </p:cBhvr>
                                      <p:to>
                                        <p:strVal val="visible"/>
                                      </p:to>
                                    </p:set>
                                    <p:animEffect transition="in" filter="fade">
                                      <p:cBhvr>
                                        <p:cTn id="26" dur="2000"/>
                                        <p:tgtEl>
                                          <p:spTgt spid="3072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0725">
                                            <p:txEl>
                                              <p:pRg st="0" end="0"/>
                                            </p:txEl>
                                          </p:spTgt>
                                        </p:tgtEl>
                                        <p:attrNameLst>
                                          <p:attrName>style.visibility</p:attrName>
                                        </p:attrNameLst>
                                      </p:cBhvr>
                                      <p:to>
                                        <p:strVal val="visible"/>
                                      </p:to>
                                    </p:set>
                                    <p:animEffect transition="in" filter="fade">
                                      <p:cBhvr>
                                        <p:cTn id="35" dur="2000"/>
                                        <p:tgtEl>
                                          <p:spTgt spid="30725">
                                            <p:txEl>
                                              <p:pRg st="0" end="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0730">
                                            <p:txEl>
                                              <p:pRg st="0" end="0"/>
                                            </p:txEl>
                                          </p:spTgt>
                                        </p:tgtEl>
                                        <p:attrNameLst>
                                          <p:attrName>style.visibility</p:attrName>
                                        </p:attrNameLst>
                                      </p:cBhvr>
                                      <p:to>
                                        <p:strVal val="visible"/>
                                      </p:to>
                                    </p:set>
                                    <p:animEffect transition="in" filter="fade">
                                      <p:cBhvr>
                                        <p:cTn id="39" dur="2000"/>
                                        <p:tgtEl>
                                          <p:spTgt spid="30730">
                                            <p:txEl>
                                              <p:pRg st="0" end="0"/>
                                            </p:txEl>
                                          </p:spTgt>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30731">
                                            <p:txEl>
                                              <p:pRg st="0" end="0"/>
                                            </p:txEl>
                                          </p:spTgt>
                                        </p:tgtEl>
                                        <p:attrNameLst>
                                          <p:attrName>style.visibility</p:attrName>
                                        </p:attrNameLst>
                                      </p:cBhvr>
                                      <p:to>
                                        <p:strVal val="visible"/>
                                      </p:to>
                                    </p:set>
                                    <p:animEffect transition="in" filter="fade">
                                      <p:cBhvr>
                                        <p:cTn id="43" dur="2000"/>
                                        <p:tgtEl>
                                          <p:spTgt spid="30731">
                                            <p:txEl>
                                              <p:pRg st="0" end="0"/>
                                            </p:txEl>
                                          </p:spTgt>
                                        </p:tgtEl>
                                      </p:cBhvr>
                                    </p:animEffect>
                                  </p:childTnLst>
                                </p:cTn>
                              </p:par>
                            </p:childTnLst>
                          </p:cTn>
                        </p:par>
                        <p:par>
                          <p:cTn id="44" fill="hold">
                            <p:stCondLst>
                              <p:cond delay="8000"/>
                            </p:stCondLst>
                            <p:childTnLst>
                              <p:par>
                                <p:cTn id="45" presetID="10" presetClass="entr" presetSubtype="0" fill="hold" nodeType="afterEffect">
                                  <p:stCondLst>
                                    <p:cond delay="0"/>
                                  </p:stCondLst>
                                  <p:childTnLst>
                                    <p:set>
                                      <p:cBhvr>
                                        <p:cTn id="46" dur="1" fill="hold">
                                          <p:stCondLst>
                                            <p:cond delay="0"/>
                                          </p:stCondLst>
                                        </p:cTn>
                                        <p:tgtEl>
                                          <p:spTgt spid="30732">
                                            <p:txEl>
                                              <p:pRg st="0" end="0"/>
                                            </p:txEl>
                                          </p:spTgt>
                                        </p:tgtEl>
                                        <p:attrNameLst>
                                          <p:attrName>style.visibility</p:attrName>
                                        </p:attrNameLst>
                                      </p:cBhvr>
                                      <p:to>
                                        <p:strVal val="visible"/>
                                      </p:to>
                                    </p:set>
                                    <p:animEffect transition="in" filter="fade">
                                      <p:cBhvr>
                                        <p:cTn id="47" dur="2000"/>
                                        <p:tgtEl>
                                          <p:spTgt spid="307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990600" y="685800"/>
            <a:ext cx="7086600" cy="0"/>
          </a:xfrm>
          <a:prstGeom prst="line">
            <a:avLst/>
          </a:prstGeom>
          <a:noFill/>
          <a:ln w="57150" cmpd="thinThick">
            <a:solidFill>
              <a:srgbClr val="A50021"/>
            </a:solidFill>
            <a:round/>
            <a:headEnd/>
            <a:tailEnd/>
          </a:ln>
        </p:spPr>
        <p:txBody>
          <a:bodyPr wrap="none" anchor="ctr"/>
          <a:lstStyle/>
          <a:p>
            <a:endParaRPr lang="en-US"/>
          </a:p>
        </p:txBody>
      </p:sp>
      <p:sp>
        <p:nvSpPr>
          <p:cNvPr id="31747" name="Rectangle 3"/>
          <p:cNvSpPr>
            <a:spLocks noGrp="1" noChangeArrowheads="1"/>
          </p:cNvSpPr>
          <p:nvPr>
            <p:ph type="body" sz="half" idx="1"/>
          </p:nvPr>
        </p:nvSpPr>
        <p:spPr>
          <a:xfrm>
            <a:off x="914400" y="228600"/>
            <a:ext cx="7162800" cy="609600"/>
          </a:xfrm>
          <a:noFill/>
        </p:spPr>
        <p:txBody>
          <a:bodyPr/>
          <a:lstStyle/>
          <a:p>
            <a:pPr marL="533400" indent="-533400" algn="ctr">
              <a:buFontTx/>
              <a:buNone/>
            </a:pPr>
            <a:r>
              <a:rPr lang="en-US" sz="2400" b="1" smtClean="0">
                <a:solidFill>
                  <a:srgbClr val="000099"/>
                </a:solidFill>
                <a:latin typeface="Trebuchet MS" pitchFamily="34" charset="0"/>
              </a:rPr>
              <a:t>Level 3: Intensive Interventions</a:t>
            </a:r>
          </a:p>
        </p:txBody>
      </p:sp>
      <p:sp>
        <p:nvSpPr>
          <p:cNvPr id="31748" name="Rectangle 4"/>
          <p:cNvSpPr>
            <a:spLocks noChangeArrowheads="1"/>
          </p:cNvSpPr>
          <p:nvPr/>
        </p:nvSpPr>
        <p:spPr bwMode="auto">
          <a:xfrm>
            <a:off x="990600" y="1219200"/>
            <a:ext cx="7391400" cy="2667000"/>
          </a:xfrm>
          <a:prstGeom prst="rect">
            <a:avLst/>
          </a:prstGeom>
          <a:noFill/>
          <a:ln w="9525">
            <a:noFill/>
            <a:miter lim="800000"/>
            <a:headEnd/>
            <a:tailEnd/>
          </a:ln>
        </p:spPr>
        <p:txBody>
          <a:bodyPr/>
          <a:lstStyle/>
          <a:p>
            <a:pPr marL="457200" indent="-457200">
              <a:lnSpc>
                <a:spcPct val="120000"/>
              </a:lnSpc>
              <a:spcBef>
                <a:spcPct val="40000"/>
              </a:spcBef>
              <a:buFontTx/>
              <a:buChar char="•"/>
            </a:pPr>
            <a:r>
              <a:rPr lang="en-US"/>
              <a:t>Child receives individualized intensive interventions targeting his or her skill deficits </a:t>
            </a:r>
          </a:p>
          <a:p>
            <a:pPr marL="457200" indent="-457200">
              <a:lnSpc>
                <a:spcPct val="120000"/>
              </a:lnSpc>
              <a:spcBef>
                <a:spcPct val="40000"/>
              </a:spcBef>
              <a:buFontTx/>
              <a:buChar char="•"/>
            </a:pPr>
            <a:r>
              <a:rPr lang="en-US"/>
              <a:t>Progress is closely monitored</a:t>
            </a:r>
          </a:p>
          <a:p>
            <a:pPr marL="457200" indent="-457200">
              <a:lnSpc>
                <a:spcPct val="120000"/>
              </a:lnSpc>
              <a:spcBef>
                <a:spcPct val="40000"/>
              </a:spcBef>
            </a:pPr>
            <a:endParaRPr lang="en-US">
              <a:solidFill>
                <a:srgbClr val="000099"/>
              </a:solidFill>
            </a:endParaRPr>
          </a:p>
        </p:txBody>
      </p:sp>
      <p:sp>
        <p:nvSpPr>
          <p:cNvPr id="31749" name="Rectangle 5"/>
          <p:cNvSpPr>
            <a:spLocks noChangeArrowheads="1"/>
          </p:cNvSpPr>
          <p:nvPr/>
        </p:nvSpPr>
        <p:spPr bwMode="auto">
          <a:xfrm>
            <a:off x="1143000" y="4800600"/>
            <a:ext cx="3124200" cy="1282700"/>
          </a:xfrm>
          <a:prstGeom prst="rect">
            <a:avLst/>
          </a:prstGeom>
          <a:noFill/>
          <a:ln w="9525">
            <a:noFill/>
            <a:miter lim="800000"/>
            <a:headEnd/>
            <a:tailEnd/>
          </a:ln>
        </p:spPr>
        <p:txBody>
          <a:bodyPr>
            <a:spAutoFit/>
          </a:bodyPr>
          <a:lstStyle/>
          <a:p>
            <a:pPr marL="292100" indent="-292100" algn="ctr">
              <a:spcBef>
                <a:spcPct val="20000"/>
              </a:spcBef>
              <a:buClr>
                <a:srgbClr val="000099"/>
              </a:buClr>
              <a:buSzPct val="90000"/>
              <a:buFont typeface="Wingdings" pitchFamily="2" charset="2"/>
              <a:buNone/>
              <a:tabLst>
                <a:tab pos="292100" algn="l"/>
              </a:tabLst>
            </a:pPr>
            <a:r>
              <a:rPr lang="en-US" sz="2600"/>
              <a:t>Child is considered for evaluation under IDEA </a:t>
            </a:r>
            <a:endParaRPr lang="en-US" i="1"/>
          </a:p>
        </p:txBody>
      </p:sp>
      <p:sp>
        <p:nvSpPr>
          <p:cNvPr id="31750" name="Rectangle 6"/>
          <p:cNvSpPr>
            <a:spLocks noChangeArrowheads="1"/>
          </p:cNvSpPr>
          <p:nvPr/>
        </p:nvSpPr>
        <p:spPr bwMode="auto">
          <a:xfrm>
            <a:off x="4572000" y="4876800"/>
            <a:ext cx="3505200" cy="1282700"/>
          </a:xfrm>
          <a:prstGeom prst="rect">
            <a:avLst/>
          </a:prstGeom>
          <a:noFill/>
          <a:ln w="9525">
            <a:noFill/>
            <a:miter lim="800000"/>
            <a:headEnd/>
            <a:tailEnd/>
          </a:ln>
        </p:spPr>
        <p:txBody>
          <a:bodyPr>
            <a:spAutoFit/>
          </a:bodyPr>
          <a:lstStyle/>
          <a:p>
            <a:pPr marL="292100" indent="-292100" algn="ctr">
              <a:spcBef>
                <a:spcPct val="20000"/>
              </a:spcBef>
              <a:buClr>
                <a:srgbClr val="000099"/>
              </a:buClr>
              <a:buSzPct val="90000"/>
              <a:buFont typeface="Wingdings" pitchFamily="2" charset="2"/>
              <a:buNone/>
              <a:tabLst>
                <a:tab pos="292100" algn="l"/>
              </a:tabLst>
            </a:pPr>
            <a:r>
              <a:rPr lang="en-US" sz="2600"/>
              <a:t>Data gathered in Levels 1, 2, and 3 help to inform the evaluation</a:t>
            </a:r>
            <a:endParaRPr lang="en-US" i="1"/>
          </a:p>
        </p:txBody>
      </p:sp>
      <p:grpSp>
        <p:nvGrpSpPr>
          <p:cNvPr id="2" name="Group 7"/>
          <p:cNvGrpSpPr>
            <a:grpSpLocks/>
          </p:cNvGrpSpPr>
          <p:nvPr/>
        </p:nvGrpSpPr>
        <p:grpSpPr bwMode="auto">
          <a:xfrm>
            <a:off x="762000" y="4038600"/>
            <a:ext cx="7620000" cy="2438400"/>
            <a:chOff x="480" y="2544"/>
            <a:chExt cx="4800" cy="1536"/>
          </a:xfrm>
        </p:grpSpPr>
        <p:sp>
          <p:nvSpPr>
            <p:cNvPr id="24584" name="Rectangle 8"/>
            <p:cNvSpPr>
              <a:spLocks noChangeArrowheads="1"/>
            </p:cNvSpPr>
            <p:nvPr/>
          </p:nvSpPr>
          <p:spPr bwMode="auto">
            <a:xfrm>
              <a:off x="576" y="2880"/>
              <a:ext cx="4608" cy="1200"/>
            </a:xfrm>
            <a:prstGeom prst="rect">
              <a:avLst/>
            </a:prstGeom>
            <a:noFill/>
            <a:ln w="9525">
              <a:solidFill>
                <a:schemeClr val="tx1"/>
              </a:solidFill>
              <a:miter lim="800000"/>
              <a:headEnd/>
              <a:tailEnd/>
            </a:ln>
          </p:spPr>
          <p:txBody>
            <a:bodyPr wrap="none" anchor="ctr"/>
            <a:lstStyle/>
            <a:p>
              <a:endParaRPr lang="en-US"/>
            </a:p>
          </p:txBody>
        </p:sp>
        <p:sp>
          <p:nvSpPr>
            <p:cNvPr id="24585" name="Rectangle 9"/>
            <p:cNvSpPr>
              <a:spLocks noChangeArrowheads="1"/>
            </p:cNvSpPr>
            <p:nvPr/>
          </p:nvSpPr>
          <p:spPr bwMode="auto">
            <a:xfrm>
              <a:off x="480" y="2544"/>
              <a:ext cx="4800" cy="308"/>
            </a:xfrm>
            <a:prstGeom prst="rect">
              <a:avLst/>
            </a:prstGeom>
            <a:noFill/>
            <a:ln w="9525">
              <a:noFill/>
              <a:miter lim="800000"/>
              <a:headEnd/>
              <a:tailEnd/>
            </a:ln>
          </p:spPr>
          <p:txBody>
            <a:bodyPr>
              <a:spAutoFit/>
            </a:bodyPr>
            <a:lstStyle/>
            <a:p>
              <a:pPr marL="292100" indent="-292100" algn="ctr">
                <a:spcBef>
                  <a:spcPct val="20000"/>
                </a:spcBef>
                <a:buClr>
                  <a:srgbClr val="A50021"/>
                </a:buClr>
                <a:buSzPct val="90000"/>
                <a:buFont typeface="Wingdings" pitchFamily="2" charset="2"/>
                <a:buNone/>
                <a:tabLst>
                  <a:tab pos="292100" algn="l"/>
                </a:tabLst>
              </a:pPr>
              <a:r>
                <a:rPr lang="en-US" b="1">
                  <a:solidFill>
                    <a:srgbClr val="000099"/>
                  </a:solidFill>
                  <a:latin typeface="Trebuchet MS" pitchFamily="34" charset="0"/>
                </a:rPr>
                <a:t>If child does not respond to Level 3 interventions:</a:t>
              </a:r>
              <a:r>
                <a:rPr lang="en-US" sz="2600">
                  <a:solidFill>
                    <a:srgbClr val="000099"/>
                  </a:solidFill>
                </a:rPr>
                <a:t> </a:t>
              </a:r>
              <a:endParaRPr lang="en-US" i="1">
                <a:solidFill>
                  <a:srgbClr val="000099"/>
                </a:solidFill>
              </a:endParaRPr>
            </a:p>
          </p:txBody>
        </p:sp>
        <p:sp>
          <p:nvSpPr>
            <p:cNvPr id="24586" name="Line 10"/>
            <p:cNvSpPr>
              <a:spLocks noChangeShapeType="1"/>
            </p:cNvSpPr>
            <p:nvPr/>
          </p:nvSpPr>
          <p:spPr bwMode="auto">
            <a:xfrm>
              <a:off x="2784" y="2976"/>
              <a:ext cx="0" cy="1056"/>
            </a:xfrm>
            <a:prstGeom prst="line">
              <a:avLst/>
            </a:prstGeom>
            <a:noFill/>
            <a:ln w="9525">
              <a:solidFill>
                <a:schemeClr val="tx1"/>
              </a:solidFill>
              <a:round/>
              <a:headEnd/>
              <a:tailEnd/>
            </a:ln>
          </p:spPr>
          <p:txBody>
            <a:bodyPr/>
            <a:lstStyle/>
            <a:p>
              <a:endParaRPr lang="en-US"/>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2000"/>
                                        <p:tgtEl>
                                          <p:spTgt spid="3174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748">
                                            <p:txEl>
                                              <p:pRg st="0" end="0"/>
                                            </p:txEl>
                                          </p:spTgt>
                                        </p:tgtEl>
                                        <p:attrNameLst>
                                          <p:attrName>style.visibility</p:attrName>
                                        </p:attrNameLst>
                                      </p:cBhvr>
                                      <p:to>
                                        <p:strVal val="visible"/>
                                      </p:to>
                                    </p:set>
                                    <p:animEffect transition="in" filter="fade">
                                      <p:cBhvr>
                                        <p:cTn id="11" dur="2000"/>
                                        <p:tgtEl>
                                          <p:spTgt spid="3174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748">
                                            <p:txEl>
                                              <p:pRg st="1" end="1"/>
                                            </p:txEl>
                                          </p:spTgt>
                                        </p:tgtEl>
                                        <p:attrNameLst>
                                          <p:attrName>style.visibility</p:attrName>
                                        </p:attrNameLst>
                                      </p:cBhvr>
                                      <p:to>
                                        <p:strVal val="visible"/>
                                      </p:to>
                                    </p:set>
                                    <p:animEffect transition="in" filter="fade">
                                      <p:cBhvr>
                                        <p:cTn id="16" dur="2000"/>
                                        <p:tgtEl>
                                          <p:spTgt spid="3174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1749">
                                            <p:txEl>
                                              <p:pRg st="0" end="0"/>
                                            </p:txEl>
                                          </p:spTgt>
                                        </p:tgtEl>
                                        <p:attrNameLst>
                                          <p:attrName>style.visibility</p:attrName>
                                        </p:attrNameLst>
                                      </p:cBhvr>
                                      <p:to>
                                        <p:strVal val="visible"/>
                                      </p:to>
                                    </p:set>
                                    <p:animEffect transition="in" filter="fade">
                                      <p:cBhvr>
                                        <p:cTn id="25" dur="2000"/>
                                        <p:tgtEl>
                                          <p:spTgt spid="31749">
                                            <p:txEl>
                                              <p:pRg st="0" end="0"/>
                                            </p:txEl>
                                          </p:spTgt>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31750">
                                            <p:txEl>
                                              <p:pRg st="0" end="0"/>
                                            </p:txEl>
                                          </p:spTgt>
                                        </p:tgtEl>
                                        <p:attrNameLst>
                                          <p:attrName>style.visibility</p:attrName>
                                        </p:attrNameLst>
                                      </p:cBhvr>
                                      <p:to>
                                        <p:strVal val="visible"/>
                                      </p:to>
                                    </p:set>
                                    <p:animEffect transition="in" filter="fade">
                                      <p:cBhvr>
                                        <p:cTn id="29" dur="2000"/>
                                        <p:tgtEl>
                                          <p:spTgt spid="317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1066800"/>
            <a:ext cx="7086600" cy="1060450"/>
          </a:xfrm>
          <a:prstGeom prst="rect">
            <a:avLst/>
          </a:prstGeom>
          <a:noFill/>
          <a:ln w="9525">
            <a:noFill/>
            <a:miter lim="800000"/>
            <a:headEnd/>
            <a:tailEnd/>
          </a:ln>
        </p:spPr>
        <p:txBody>
          <a:bodyPr>
            <a:spAutoFit/>
          </a:bodyPr>
          <a:lstStyle/>
          <a:p>
            <a:pPr marL="228600" indent="-228600">
              <a:spcBef>
                <a:spcPct val="20000"/>
              </a:spcBef>
              <a:spcAft>
                <a:spcPct val="45000"/>
              </a:spcAft>
              <a:buFontTx/>
              <a:buChar char="•"/>
            </a:pPr>
            <a:r>
              <a:rPr lang="en-US"/>
              <a:t>There are many RTI models in use</a:t>
            </a:r>
            <a:r>
              <a:rPr lang="en-US">
                <a:solidFill>
                  <a:srgbClr val="A50021"/>
                </a:solidFill>
              </a:rPr>
              <a:t>*</a:t>
            </a:r>
          </a:p>
          <a:p>
            <a:pPr marL="228600" indent="-228600">
              <a:spcBef>
                <a:spcPct val="20000"/>
              </a:spcBef>
              <a:spcAft>
                <a:spcPct val="45000"/>
              </a:spcAft>
              <a:buFontTx/>
              <a:buChar char="•"/>
            </a:pPr>
            <a:r>
              <a:rPr lang="en-US"/>
              <a:t>In RTI, progress monitoring is critical to:</a:t>
            </a:r>
          </a:p>
        </p:txBody>
      </p:sp>
      <p:sp>
        <p:nvSpPr>
          <p:cNvPr id="25603" name="Line 3"/>
          <p:cNvSpPr>
            <a:spLocks noChangeShapeType="1"/>
          </p:cNvSpPr>
          <p:nvPr/>
        </p:nvSpPr>
        <p:spPr bwMode="auto">
          <a:xfrm>
            <a:off x="457200" y="762000"/>
            <a:ext cx="7086600" cy="0"/>
          </a:xfrm>
          <a:prstGeom prst="line">
            <a:avLst/>
          </a:prstGeom>
          <a:noFill/>
          <a:ln w="57150" cmpd="thinThick">
            <a:solidFill>
              <a:srgbClr val="A50021"/>
            </a:solidFill>
            <a:round/>
            <a:headEnd/>
            <a:tailEnd/>
          </a:ln>
        </p:spPr>
        <p:txBody>
          <a:bodyPr wrap="none" anchor="ctr"/>
          <a:lstStyle/>
          <a:p>
            <a:endParaRPr lang="en-US"/>
          </a:p>
        </p:txBody>
      </p:sp>
      <p:sp>
        <p:nvSpPr>
          <p:cNvPr id="25604" name="Rectangle 4"/>
          <p:cNvSpPr>
            <a:spLocks noChangeArrowheads="1"/>
          </p:cNvSpPr>
          <p:nvPr/>
        </p:nvSpPr>
        <p:spPr bwMode="auto">
          <a:xfrm>
            <a:off x="381000" y="228600"/>
            <a:ext cx="7162800" cy="609600"/>
          </a:xfrm>
          <a:prstGeom prst="rect">
            <a:avLst/>
          </a:prstGeom>
          <a:noFill/>
          <a:ln w="9525">
            <a:noFill/>
            <a:miter lim="800000"/>
            <a:headEnd/>
            <a:tailEnd/>
          </a:ln>
        </p:spPr>
        <p:txBody>
          <a:bodyPr/>
          <a:lstStyle/>
          <a:p>
            <a:pPr marL="533400" indent="-533400">
              <a:spcBef>
                <a:spcPct val="20000"/>
              </a:spcBef>
            </a:pPr>
            <a:r>
              <a:rPr lang="en-US" sz="2800" b="1">
                <a:solidFill>
                  <a:srgbClr val="000099"/>
                </a:solidFill>
                <a:latin typeface="Trebuchet MS" pitchFamily="34" charset="0"/>
              </a:rPr>
              <a:t>RTI in Practice</a:t>
            </a:r>
          </a:p>
        </p:txBody>
      </p:sp>
      <p:sp>
        <p:nvSpPr>
          <p:cNvPr id="25605" name="Rectangle 5"/>
          <p:cNvSpPr>
            <a:spLocks noChangeArrowheads="1"/>
          </p:cNvSpPr>
          <p:nvPr/>
        </p:nvSpPr>
        <p:spPr bwMode="auto">
          <a:xfrm>
            <a:off x="3810000" y="5486400"/>
            <a:ext cx="5102225" cy="822325"/>
          </a:xfrm>
          <a:prstGeom prst="rect">
            <a:avLst/>
          </a:prstGeom>
          <a:noFill/>
          <a:ln w="9525">
            <a:noFill/>
            <a:miter lim="800000"/>
            <a:headEnd/>
            <a:tailEnd/>
          </a:ln>
        </p:spPr>
        <p:txBody>
          <a:bodyPr>
            <a:spAutoFit/>
          </a:bodyPr>
          <a:lstStyle/>
          <a:p>
            <a:pPr marL="228600" indent="-228600">
              <a:spcBef>
                <a:spcPct val="20000"/>
              </a:spcBef>
              <a:spcAft>
                <a:spcPct val="45000"/>
              </a:spcAft>
            </a:pPr>
            <a:r>
              <a:rPr lang="en-US">
                <a:solidFill>
                  <a:srgbClr val="A50021"/>
                </a:solidFill>
              </a:rPr>
              <a:t>*</a:t>
            </a:r>
            <a:r>
              <a:rPr lang="en-US"/>
              <a:t> The Department does </a:t>
            </a:r>
            <a:r>
              <a:rPr lang="en-US">
                <a:solidFill>
                  <a:srgbClr val="A50021"/>
                </a:solidFill>
              </a:rPr>
              <a:t>not</a:t>
            </a:r>
            <a:r>
              <a:rPr lang="en-US"/>
              <a:t> mandate or endorse any particular RTI model</a:t>
            </a:r>
          </a:p>
        </p:txBody>
      </p:sp>
      <p:sp>
        <p:nvSpPr>
          <p:cNvPr id="25606" name="Line 6"/>
          <p:cNvSpPr>
            <a:spLocks noChangeShapeType="1"/>
          </p:cNvSpPr>
          <p:nvPr/>
        </p:nvSpPr>
        <p:spPr bwMode="auto">
          <a:xfrm>
            <a:off x="3657600" y="5410200"/>
            <a:ext cx="5105400" cy="0"/>
          </a:xfrm>
          <a:prstGeom prst="line">
            <a:avLst/>
          </a:prstGeom>
          <a:noFill/>
          <a:ln w="9525">
            <a:solidFill>
              <a:schemeClr val="tx1"/>
            </a:solidFill>
            <a:round/>
            <a:headEnd/>
            <a:tailEnd/>
          </a:ln>
        </p:spPr>
        <p:txBody>
          <a:bodyPr/>
          <a:lstStyle/>
          <a:p>
            <a:endParaRPr lang="en-US"/>
          </a:p>
        </p:txBody>
      </p:sp>
      <p:sp>
        <p:nvSpPr>
          <p:cNvPr id="34823" name="Rectangle 7"/>
          <p:cNvSpPr>
            <a:spLocks noChangeArrowheads="1"/>
          </p:cNvSpPr>
          <p:nvPr/>
        </p:nvSpPr>
        <p:spPr bwMode="auto">
          <a:xfrm>
            <a:off x="1600200" y="2362200"/>
            <a:ext cx="4114800" cy="1662113"/>
          </a:xfrm>
          <a:prstGeom prst="rect">
            <a:avLst/>
          </a:prstGeom>
          <a:noFill/>
          <a:ln w="9525">
            <a:noFill/>
            <a:miter lim="800000"/>
            <a:headEnd/>
            <a:tailEnd/>
          </a:ln>
        </p:spPr>
        <p:txBody>
          <a:bodyPr>
            <a:spAutoFit/>
          </a:bodyPr>
          <a:lstStyle/>
          <a:p>
            <a:pPr marL="342900" indent="-342900">
              <a:buFont typeface="Wingdings" pitchFamily="2" charset="2"/>
              <a:buChar char="ü"/>
            </a:pPr>
            <a:r>
              <a:rPr lang="en-US"/>
              <a:t>Pinpoint child’s areas of difficulty</a:t>
            </a:r>
          </a:p>
          <a:p>
            <a:pPr marL="342900" indent="-342900">
              <a:spcBef>
                <a:spcPct val="30000"/>
              </a:spcBef>
              <a:buFont typeface="Wingdings" pitchFamily="2" charset="2"/>
              <a:buChar char="ü"/>
            </a:pPr>
            <a:r>
              <a:rPr lang="en-US"/>
              <a:t>Keep close track of child’s progress</a:t>
            </a:r>
          </a:p>
        </p:txBody>
      </p:sp>
      <p:sp>
        <p:nvSpPr>
          <p:cNvPr id="34824" name="Rectangle 8"/>
          <p:cNvSpPr>
            <a:spLocks noChangeArrowheads="1"/>
          </p:cNvSpPr>
          <p:nvPr/>
        </p:nvSpPr>
        <p:spPr bwMode="auto">
          <a:xfrm>
            <a:off x="685800" y="4191000"/>
            <a:ext cx="7086600" cy="1187450"/>
          </a:xfrm>
          <a:prstGeom prst="rect">
            <a:avLst/>
          </a:prstGeom>
          <a:noFill/>
          <a:ln w="9525">
            <a:noFill/>
            <a:miter lim="800000"/>
            <a:headEnd/>
            <a:tailEnd/>
          </a:ln>
        </p:spPr>
        <p:txBody>
          <a:bodyPr>
            <a:spAutoFit/>
          </a:bodyPr>
          <a:lstStyle/>
          <a:p>
            <a:pPr marL="228600" indent="-228600">
              <a:spcBef>
                <a:spcPct val="20000"/>
              </a:spcBef>
              <a:spcAft>
                <a:spcPct val="45000"/>
              </a:spcAft>
              <a:buFontTx/>
              <a:buChar char="•"/>
            </a:pPr>
            <a:r>
              <a:rPr lang="en-US"/>
              <a:t>Staff use formal guidelines to decide which children are not making adequate progress or responding to the intervention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20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fade">
                                      <p:cBhvr>
                                        <p:cTn id="12" dur="2000"/>
                                        <p:tgtEl>
                                          <p:spTgt spid="34818">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4823">
                                            <p:txEl>
                                              <p:pRg st="0" end="0"/>
                                            </p:txEl>
                                          </p:spTgt>
                                        </p:tgtEl>
                                        <p:attrNameLst>
                                          <p:attrName>style.visibility</p:attrName>
                                        </p:attrNameLst>
                                      </p:cBhvr>
                                      <p:to>
                                        <p:strVal val="visible"/>
                                      </p:to>
                                    </p:set>
                                    <p:animEffect transition="in" filter="fade">
                                      <p:cBhvr>
                                        <p:cTn id="16" dur="2000"/>
                                        <p:tgtEl>
                                          <p:spTgt spid="34823">
                                            <p:txEl>
                                              <p:pRg st="0" end="0"/>
                                            </p:txEl>
                                          </p:spTgt>
                                        </p:tgtEl>
                                      </p:cBhvr>
                                    </p:animEffect>
                                  </p:childTnLst>
                                </p:cTn>
                              </p:par>
                            </p:childTnLst>
                          </p:cTn>
                        </p:par>
                        <p:par>
                          <p:cTn id="17" fill="hold">
                            <p:stCondLst>
                              <p:cond delay="4000"/>
                            </p:stCondLst>
                            <p:childTnLst>
                              <p:par>
                                <p:cTn id="18" presetID="10" presetClass="entr" presetSubtype="0" fill="hold" nodeType="afterEffect">
                                  <p:stCondLst>
                                    <p:cond delay="1000"/>
                                  </p:stCondLst>
                                  <p:childTnLst>
                                    <p:set>
                                      <p:cBhvr>
                                        <p:cTn id="19" dur="1" fill="hold">
                                          <p:stCondLst>
                                            <p:cond delay="0"/>
                                          </p:stCondLst>
                                        </p:cTn>
                                        <p:tgtEl>
                                          <p:spTgt spid="34823">
                                            <p:txEl>
                                              <p:pRg st="1" end="1"/>
                                            </p:txEl>
                                          </p:spTgt>
                                        </p:tgtEl>
                                        <p:attrNameLst>
                                          <p:attrName>style.visibility</p:attrName>
                                        </p:attrNameLst>
                                      </p:cBhvr>
                                      <p:to>
                                        <p:strVal val="visible"/>
                                      </p:to>
                                    </p:set>
                                    <p:animEffect transition="in" filter="fade">
                                      <p:cBhvr>
                                        <p:cTn id="20" dur="2000"/>
                                        <p:tgtEl>
                                          <p:spTgt spid="348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824"/>
                                        </p:tgtEl>
                                        <p:attrNameLst>
                                          <p:attrName>style.visibility</p:attrName>
                                        </p:attrNameLst>
                                      </p:cBhvr>
                                      <p:to>
                                        <p:strVal val="visible"/>
                                      </p:to>
                                    </p:set>
                                    <p:animEffect transition="in" filter="fade">
                                      <p:cBhvr>
                                        <p:cTn id="25" dur="2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457200" y="3962400"/>
            <a:ext cx="7086600" cy="2320925"/>
          </a:xfrm>
          <a:prstGeom prst="rect">
            <a:avLst/>
          </a:prstGeom>
          <a:noFill/>
          <a:ln w="9525">
            <a:noFill/>
            <a:miter lim="800000"/>
            <a:headEnd/>
            <a:tailEnd/>
          </a:ln>
        </p:spPr>
        <p:txBody>
          <a:bodyPr>
            <a:spAutoFit/>
          </a:bodyPr>
          <a:lstStyle/>
          <a:p>
            <a:pPr marL="228600" indent="-228600">
              <a:spcBef>
                <a:spcPct val="20000"/>
              </a:spcBef>
              <a:spcAft>
                <a:spcPct val="45000"/>
              </a:spcAft>
              <a:buFontTx/>
              <a:buChar char="•"/>
            </a:pPr>
            <a:r>
              <a:rPr lang="en-US"/>
              <a:t>RTI does not replace a comprehensive evaluation </a:t>
            </a:r>
          </a:p>
          <a:p>
            <a:pPr marL="228600" indent="-228600">
              <a:spcBef>
                <a:spcPct val="20000"/>
              </a:spcBef>
              <a:spcAft>
                <a:spcPct val="45000"/>
              </a:spcAft>
              <a:buFontTx/>
              <a:buChar char="•"/>
            </a:pPr>
            <a:r>
              <a:rPr lang="en-US"/>
              <a:t>Evaluation teams must use a variety of tools and strategies, even if RTI is used</a:t>
            </a:r>
          </a:p>
          <a:p>
            <a:pPr marL="228600" indent="-228600">
              <a:spcAft>
                <a:spcPct val="45000"/>
              </a:spcAft>
              <a:buFontTx/>
              <a:buChar char="•"/>
            </a:pPr>
            <a:r>
              <a:rPr lang="en-US"/>
              <a:t>Results of RTI may be one part of information reviewed</a:t>
            </a:r>
          </a:p>
        </p:txBody>
      </p:sp>
      <p:sp>
        <p:nvSpPr>
          <p:cNvPr id="26627" name="Line 3"/>
          <p:cNvSpPr>
            <a:spLocks noChangeShapeType="1"/>
          </p:cNvSpPr>
          <p:nvPr/>
        </p:nvSpPr>
        <p:spPr bwMode="auto">
          <a:xfrm>
            <a:off x="457200" y="762000"/>
            <a:ext cx="8534400" cy="0"/>
          </a:xfrm>
          <a:prstGeom prst="line">
            <a:avLst/>
          </a:prstGeom>
          <a:noFill/>
          <a:ln w="57150" cmpd="thinThick">
            <a:solidFill>
              <a:srgbClr val="A50021"/>
            </a:solidFill>
            <a:round/>
            <a:headEnd/>
            <a:tailEnd/>
          </a:ln>
        </p:spPr>
        <p:txBody>
          <a:bodyPr wrap="none" anchor="ctr"/>
          <a:lstStyle/>
          <a:p>
            <a:endParaRPr lang="en-US"/>
          </a:p>
        </p:txBody>
      </p:sp>
      <p:sp>
        <p:nvSpPr>
          <p:cNvPr id="26628" name="Rectangle 4"/>
          <p:cNvSpPr>
            <a:spLocks noChangeArrowheads="1"/>
          </p:cNvSpPr>
          <p:nvPr/>
        </p:nvSpPr>
        <p:spPr bwMode="auto">
          <a:xfrm>
            <a:off x="381000" y="228600"/>
            <a:ext cx="7162800" cy="609600"/>
          </a:xfrm>
          <a:prstGeom prst="rect">
            <a:avLst/>
          </a:prstGeom>
          <a:noFill/>
          <a:ln w="9525">
            <a:noFill/>
            <a:miter lim="800000"/>
            <a:headEnd/>
            <a:tailEnd/>
          </a:ln>
        </p:spPr>
        <p:txBody>
          <a:bodyPr/>
          <a:lstStyle/>
          <a:p>
            <a:pPr marL="533400" indent="-533400">
              <a:spcBef>
                <a:spcPct val="20000"/>
              </a:spcBef>
            </a:pPr>
            <a:r>
              <a:rPr lang="en-US" sz="2800" b="1">
                <a:solidFill>
                  <a:srgbClr val="000099"/>
                </a:solidFill>
                <a:latin typeface="Trebuchet MS" pitchFamily="34" charset="0"/>
              </a:rPr>
              <a:t>IDEA and RTI</a:t>
            </a:r>
          </a:p>
        </p:txBody>
      </p:sp>
      <p:sp>
        <p:nvSpPr>
          <p:cNvPr id="35845" name="Rectangle 5"/>
          <p:cNvSpPr>
            <a:spLocks noChangeArrowheads="1"/>
          </p:cNvSpPr>
          <p:nvPr/>
        </p:nvSpPr>
        <p:spPr bwMode="auto">
          <a:xfrm>
            <a:off x="457200" y="1066800"/>
            <a:ext cx="7086600" cy="2155825"/>
          </a:xfrm>
          <a:prstGeom prst="rect">
            <a:avLst/>
          </a:prstGeom>
          <a:noFill/>
          <a:ln w="9525">
            <a:noFill/>
            <a:miter lim="800000"/>
            <a:headEnd/>
            <a:tailEnd/>
          </a:ln>
        </p:spPr>
        <p:txBody>
          <a:bodyPr>
            <a:spAutoFit/>
          </a:bodyPr>
          <a:lstStyle/>
          <a:p>
            <a:pPr marL="228600" indent="-228600">
              <a:spcBef>
                <a:spcPct val="20000"/>
              </a:spcBef>
              <a:spcAft>
                <a:spcPct val="45000"/>
              </a:spcAft>
              <a:buFontTx/>
              <a:buChar char="•"/>
            </a:pPr>
            <a:r>
              <a:rPr lang="en-US"/>
              <a:t>IDEA 2004 regulations </a:t>
            </a:r>
            <a:br>
              <a:rPr lang="en-US"/>
            </a:br>
            <a:r>
              <a:rPr lang="en-US"/>
              <a:t>do not define RTI</a:t>
            </a:r>
          </a:p>
          <a:p>
            <a:pPr marL="228600" indent="-228600">
              <a:spcBef>
                <a:spcPct val="20000"/>
              </a:spcBef>
              <a:spcAft>
                <a:spcPct val="45000"/>
              </a:spcAft>
              <a:buFontTx/>
              <a:buChar char="•"/>
            </a:pPr>
            <a:r>
              <a:rPr lang="en-US"/>
              <a:t>Regulations are written to </a:t>
            </a:r>
            <a:br>
              <a:rPr lang="en-US"/>
            </a:br>
            <a:r>
              <a:rPr lang="en-US"/>
              <a:t>accommodate different models </a:t>
            </a:r>
            <a:br>
              <a:rPr lang="en-US"/>
            </a:br>
            <a:r>
              <a:rPr lang="en-US"/>
              <a:t>of RTI</a:t>
            </a:r>
          </a:p>
        </p:txBody>
      </p:sp>
      <p:grpSp>
        <p:nvGrpSpPr>
          <p:cNvPr id="26630" name="Group 6"/>
          <p:cNvGrpSpPr>
            <a:grpSpLocks/>
          </p:cNvGrpSpPr>
          <p:nvPr/>
        </p:nvGrpSpPr>
        <p:grpSpPr bwMode="auto">
          <a:xfrm>
            <a:off x="5105400" y="1295400"/>
            <a:ext cx="3733800" cy="2438400"/>
            <a:chOff x="3264" y="912"/>
            <a:chExt cx="2352" cy="1536"/>
          </a:xfrm>
        </p:grpSpPr>
        <p:sp>
          <p:nvSpPr>
            <p:cNvPr id="26633" name="Rectangle 7"/>
            <p:cNvSpPr>
              <a:spLocks noChangeArrowheads="1"/>
            </p:cNvSpPr>
            <p:nvPr/>
          </p:nvSpPr>
          <p:spPr bwMode="auto">
            <a:xfrm>
              <a:off x="3264" y="912"/>
              <a:ext cx="2352" cy="1536"/>
            </a:xfrm>
            <a:prstGeom prst="rect">
              <a:avLst/>
            </a:prstGeom>
            <a:solidFill>
              <a:srgbClr val="000099"/>
            </a:solidFill>
            <a:ln w="9525">
              <a:solidFill>
                <a:srgbClr val="A50021"/>
              </a:solidFill>
              <a:miter lim="800000"/>
              <a:headEnd/>
              <a:tailEnd/>
            </a:ln>
          </p:spPr>
          <p:txBody>
            <a:bodyPr wrap="none" anchor="ctr"/>
            <a:lstStyle/>
            <a:p>
              <a:endParaRPr lang="en-US"/>
            </a:p>
          </p:txBody>
        </p:sp>
        <p:pic>
          <p:nvPicPr>
            <p:cNvPr id="26634" name="Picture 8" descr="dictionary-lawdefinition"/>
            <p:cNvPicPr>
              <a:picLocks noChangeAspect="1" noChangeArrowheads="1"/>
            </p:cNvPicPr>
            <p:nvPr/>
          </p:nvPicPr>
          <p:blipFill>
            <a:blip r:embed="rId3" cstate="print"/>
            <a:srcRect/>
            <a:stretch>
              <a:fillRect/>
            </a:stretch>
          </p:blipFill>
          <p:spPr bwMode="auto">
            <a:xfrm>
              <a:off x="3360" y="960"/>
              <a:ext cx="2176" cy="1417"/>
            </a:xfrm>
            <a:prstGeom prst="rect">
              <a:avLst/>
            </a:prstGeom>
            <a:noFill/>
            <a:ln w="9525">
              <a:solidFill>
                <a:srgbClr val="A50021"/>
              </a:solidFill>
              <a:miter lim="800000"/>
              <a:headEnd/>
              <a:tailEnd/>
            </a:ln>
          </p:spPr>
        </p:pic>
      </p:grpSp>
      <p:sp>
        <p:nvSpPr>
          <p:cNvPr id="26631" name="Line 9"/>
          <p:cNvSpPr>
            <a:spLocks noChangeShapeType="1"/>
          </p:cNvSpPr>
          <p:nvPr/>
        </p:nvSpPr>
        <p:spPr bwMode="auto">
          <a:xfrm>
            <a:off x="5867400" y="762000"/>
            <a:ext cx="0" cy="533400"/>
          </a:xfrm>
          <a:prstGeom prst="line">
            <a:avLst/>
          </a:prstGeom>
          <a:noFill/>
          <a:ln w="9525">
            <a:solidFill>
              <a:srgbClr val="A50021"/>
            </a:solidFill>
            <a:round/>
            <a:headEnd/>
            <a:tailEnd/>
          </a:ln>
        </p:spPr>
        <p:txBody>
          <a:bodyPr/>
          <a:lstStyle/>
          <a:p>
            <a:endParaRPr lang="en-US"/>
          </a:p>
        </p:txBody>
      </p:sp>
      <p:sp>
        <p:nvSpPr>
          <p:cNvPr id="26632" name="Line 10"/>
          <p:cNvSpPr>
            <a:spLocks noChangeShapeType="1"/>
          </p:cNvSpPr>
          <p:nvPr/>
        </p:nvSpPr>
        <p:spPr bwMode="auto">
          <a:xfrm>
            <a:off x="7772400" y="762000"/>
            <a:ext cx="0" cy="533400"/>
          </a:xfrm>
          <a:prstGeom prst="line">
            <a:avLst/>
          </a:prstGeom>
          <a:noFill/>
          <a:ln w="9525">
            <a:solidFill>
              <a:srgbClr val="A50021"/>
            </a:solidFill>
            <a:round/>
            <a:headEnd/>
            <a:tailEnd/>
          </a:ln>
        </p:spPr>
        <p:txBody>
          <a:bodyPr/>
          <a:lstStyle/>
          <a:p>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Effect transition="in" filter="fade">
                                      <p:cBhvr>
                                        <p:cTn id="7" dur="2000"/>
                                        <p:tgtEl>
                                          <p:spTgt spid="3584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animEffect transition="in" filter="fade">
                                      <p:cBhvr>
                                        <p:cTn id="11" dur="2000"/>
                                        <p:tgtEl>
                                          <p:spTgt spid="3584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842">
                                            <p:txEl>
                                              <p:pRg st="0" end="0"/>
                                            </p:txEl>
                                          </p:spTgt>
                                        </p:tgtEl>
                                        <p:attrNameLst>
                                          <p:attrName>style.visibility</p:attrName>
                                        </p:attrNameLst>
                                      </p:cBhvr>
                                      <p:to>
                                        <p:strVal val="visible"/>
                                      </p:to>
                                    </p:set>
                                    <p:animEffect transition="in" filter="fade">
                                      <p:cBhvr>
                                        <p:cTn id="16" dur="2000"/>
                                        <p:tgtEl>
                                          <p:spTgt spid="3584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842">
                                            <p:txEl>
                                              <p:pRg st="1" end="1"/>
                                            </p:txEl>
                                          </p:spTgt>
                                        </p:tgtEl>
                                        <p:attrNameLst>
                                          <p:attrName>style.visibility</p:attrName>
                                        </p:attrNameLst>
                                      </p:cBhvr>
                                      <p:to>
                                        <p:strVal val="visible"/>
                                      </p:to>
                                    </p:set>
                                    <p:animEffect transition="in" filter="fade">
                                      <p:cBhvr>
                                        <p:cTn id="21" dur="2000"/>
                                        <p:tgtEl>
                                          <p:spTgt spid="3584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842">
                                            <p:txEl>
                                              <p:pRg st="2" end="2"/>
                                            </p:txEl>
                                          </p:spTgt>
                                        </p:tgtEl>
                                        <p:attrNameLst>
                                          <p:attrName>style.visibility</p:attrName>
                                        </p:attrNameLst>
                                      </p:cBhvr>
                                      <p:to>
                                        <p:strVal val="visible"/>
                                      </p:to>
                                    </p:set>
                                    <p:animEffect transition="in" filter="fade">
                                      <p:cBhvr>
                                        <p:cTn id="26" dur="20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457200" y="914400"/>
            <a:ext cx="1828800" cy="0"/>
          </a:xfrm>
          <a:prstGeom prst="line">
            <a:avLst/>
          </a:prstGeom>
          <a:noFill/>
          <a:ln w="57150" cmpd="thinThick">
            <a:solidFill>
              <a:srgbClr val="A50021"/>
            </a:solidFill>
            <a:round/>
            <a:headEnd/>
            <a:tailEnd/>
          </a:ln>
        </p:spPr>
        <p:txBody>
          <a:bodyPr wrap="none" anchor="ctr"/>
          <a:lstStyle/>
          <a:p>
            <a:endParaRPr lang="en-US"/>
          </a:p>
        </p:txBody>
      </p:sp>
      <p:sp>
        <p:nvSpPr>
          <p:cNvPr id="27651" name="WordArt 3"/>
          <p:cNvSpPr>
            <a:spLocks noChangeArrowheads="1" noChangeShapeType="1" noTextEdit="1"/>
          </p:cNvSpPr>
          <p:nvPr/>
        </p:nvSpPr>
        <p:spPr bwMode="auto">
          <a:xfrm>
            <a:off x="2667000" y="228600"/>
            <a:ext cx="3609975" cy="12954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The End</a:t>
            </a:r>
          </a:p>
        </p:txBody>
      </p:sp>
      <p:pic>
        <p:nvPicPr>
          <p:cNvPr id="27652" name="Picture 4" descr="roundup1"/>
          <p:cNvPicPr>
            <a:picLocks noChangeAspect="1" noChangeArrowheads="1"/>
          </p:cNvPicPr>
          <p:nvPr/>
        </p:nvPicPr>
        <p:blipFill>
          <a:blip r:embed="rId3" cstate="print"/>
          <a:srcRect/>
          <a:stretch>
            <a:fillRect/>
          </a:stretch>
        </p:blipFill>
        <p:spPr bwMode="auto">
          <a:xfrm>
            <a:off x="1600200" y="1828800"/>
            <a:ext cx="6086475" cy="4067175"/>
          </a:xfrm>
          <a:prstGeom prst="rect">
            <a:avLst/>
          </a:prstGeom>
          <a:noFill/>
          <a:ln w="9525">
            <a:noFill/>
            <a:miter lim="800000"/>
            <a:headEnd/>
            <a:tailEnd/>
          </a:ln>
        </p:spPr>
      </p:pic>
      <p:sp>
        <p:nvSpPr>
          <p:cNvPr id="27653" name="Line 5"/>
          <p:cNvSpPr>
            <a:spLocks noChangeShapeType="1"/>
          </p:cNvSpPr>
          <p:nvPr/>
        </p:nvSpPr>
        <p:spPr bwMode="auto">
          <a:xfrm>
            <a:off x="6553200" y="838200"/>
            <a:ext cx="1828800" cy="0"/>
          </a:xfrm>
          <a:prstGeom prst="line">
            <a:avLst/>
          </a:prstGeom>
          <a:noFill/>
          <a:ln w="57150" cmpd="thinThick">
            <a:solidFill>
              <a:srgbClr val="A50021"/>
            </a:solidFill>
            <a:round/>
            <a:headEnd/>
            <a:tailEnd/>
          </a:ln>
        </p:spPr>
        <p:txBody>
          <a:bodyPr wrap="none" anchor="ctr"/>
          <a:lstStyle/>
          <a:p>
            <a:endParaRPr lang="en-US"/>
          </a:p>
        </p:txBody>
      </p:sp>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52400"/>
            <a:ext cx="7315200" cy="1143000"/>
          </a:xfrm>
        </p:spPr>
        <p:txBody>
          <a:bodyPr/>
          <a:lstStyle/>
          <a:p>
            <a:pPr algn="l"/>
            <a:r>
              <a:rPr lang="en-US" sz="2800" smtClean="0">
                <a:solidFill>
                  <a:srgbClr val="000099"/>
                </a:solidFill>
                <a:latin typeface="Trebuchet MS" pitchFamily="34" charset="0"/>
              </a:rPr>
              <a:t>What are Early Intervening Services?</a:t>
            </a:r>
          </a:p>
        </p:txBody>
      </p:sp>
      <p:sp>
        <p:nvSpPr>
          <p:cNvPr id="15363" name="Line 3"/>
          <p:cNvSpPr>
            <a:spLocks noChangeShapeType="1"/>
          </p:cNvSpPr>
          <p:nvPr/>
        </p:nvSpPr>
        <p:spPr bwMode="auto">
          <a:xfrm>
            <a:off x="304800" y="762000"/>
            <a:ext cx="5943600" cy="0"/>
          </a:xfrm>
          <a:prstGeom prst="line">
            <a:avLst/>
          </a:prstGeom>
          <a:noFill/>
          <a:ln w="57150" cmpd="thinThick">
            <a:solidFill>
              <a:srgbClr val="A50021"/>
            </a:solidFill>
            <a:round/>
            <a:headEnd/>
            <a:tailEnd/>
          </a:ln>
        </p:spPr>
        <p:txBody>
          <a:bodyPr wrap="none" anchor="ctr"/>
          <a:lstStyle/>
          <a:p>
            <a:endParaRPr lang="en-US"/>
          </a:p>
        </p:txBody>
      </p:sp>
      <p:sp>
        <p:nvSpPr>
          <p:cNvPr id="6148" name="Rectangle 4"/>
          <p:cNvSpPr>
            <a:spLocks noGrp="1" noChangeArrowheads="1"/>
          </p:cNvSpPr>
          <p:nvPr>
            <p:ph type="body" sz="half" idx="1"/>
          </p:nvPr>
        </p:nvSpPr>
        <p:spPr>
          <a:xfrm>
            <a:off x="381000" y="1295400"/>
            <a:ext cx="7315200" cy="3429000"/>
          </a:xfrm>
          <a:noFill/>
        </p:spPr>
        <p:txBody>
          <a:bodyPr/>
          <a:lstStyle/>
          <a:p>
            <a:pPr marL="228600" indent="-228600">
              <a:buFontTx/>
              <a:buNone/>
            </a:pPr>
            <a:r>
              <a:rPr lang="en-US" sz="2400" smtClean="0">
                <a:solidFill>
                  <a:srgbClr val="A50021"/>
                </a:solidFill>
                <a:latin typeface="Trebuchet MS" pitchFamily="34" charset="0"/>
              </a:rPr>
              <a:t>Assistance given to students:</a:t>
            </a:r>
          </a:p>
          <a:p>
            <a:pPr marL="228600" indent="-228600"/>
            <a:r>
              <a:rPr lang="en-US" sz="2600" smtClean="0"/>
              <a:t>Who haven’t been identified yet as needing special education and related services</a:t>
            </a:r>
          </a:p>
          <a:p>
            <a:pPr marL="228600" indent="-228600">
              <a:buFontTx/>
              <a:buNone/>
            </a:pPr>
            <a:endParaRPr lang="en-US" sz="2600" smtClean="0"/>
          </a:p>
          <a:p>
            <a:pPr marL="228600" indent="-228600">
              <a:buFontTx/>
              <a:buNone/>
            </a:pPr>
            <a:r>
              <a:rPr lang="en-US" sz="2600" i="1" smtClean="0">
                <a:solidFill>
                  <a:srgbClr val="A50021"/>
                </a:solidFill>
              </a:rPr>
              <a:t>But—</a:t>
            </a:r>
          </a:p>
          <a:p>
            <a:pPr marL="228600" indent="-228600"/>
            <a:r>
              <a:rPr lang="en-US" sz="2600" smtClean="0"/>
              <a:t>Who may need additional </a:t>
            </a:r>
            <a:br>
              <a:rPr lang="en-US" sz="2600" smtClean="0"/>
            </a:br>
            <a:r>
              <a:rPr lang="en-US" sz="2600" smtClean="0"/>
              <a:t>support to succeed in </a:t>
            </a:r>
            <a:br>
              <a:rPr lang="en-US" sz="2600" smtClean="0"/>
            </a:br>
            <a:r>
              <a:rPr lang="en-US" sz="2600" smtClean="0"/>
              <a:t>general education</a:t>
            </a:r>
            <a:br>
              <a:rPr lang="en-US" sz="2600" smtClean="0"/>
            </a:br>
            <a:r>
              <a:rPr lang="en-US" sz="2600" smtClean="0"/>
              <a:t>environment</a:t>
            </a:r>
          </a:p>
        </p:txBody>
      </p:sp>
      <p:grpSp>
        <p:nvGrpSpPr>
          <p:cNvPr id="15365" name="Group 5"/>
          <p:cNvGrpSpPr>
            <a:grpSpLocks/>
          </p:cNvGrpSpPr>
          <p:nvPr/>
        </p:nvGrpSpPr>
        <p:grpSpPr bwMode="auto">
          <a:xfrm>
            <a:off x="4343400" y="2895600"/>
            <a:ext cx="4495800" cy="3048000"/>
            <a:chOff x="2784" y="1728"/>
            <a:chExt cx="2832" cy="1920"/>
          </a:xfrm>
        </p:grpSpPr>
        <p:sp>
          <p:nvSpPr>
            <p:cNvPr id="15366" name="Rectangle 6"/>
            <p:cNvSpPr>
              <a:spLocks noChangeArrowheads="1"/>
            </p:cNvSpPr>
            <p:nvPr/>
          </p:nvSpPr>
          <p:spPr bwMode="auto">
            <a:xfrm>
              <a:off x="2784" y="1728"/>
              <a:ext cx="2832" cy="1920"/>
            </a:xfrm>
            <a:prstGeom prst="rect">
              <a:avLst/>
            </a:prstGeom>
            <a:solidFill>
              <a:srgbClr val="000099"/>
            </a:solidFill>
            <a:ln w="9525">
              <a:solidFill>
                <a:schemeClr val="tx1"/>
              </a:solidFill>
              <a:miter lim="800000"/>
              <a:headEnd/>
              <a:tailEnd/>
            </a:ln>
            <a:effectLst>
              <a:prstShdw prst="shdw15">
                <a:schemeClr val="bg2">
                  <a:alpha val="50000"/>
                </a:schemeClr>
              </a:prstShdw>
            </a:effectLst>
          </p:spPr>
          <p:txBody>
            <a:bodyPr wrap="none" anchor="ctr"/>
            <a:lstStyle/>
            <a:p>
              <a:endParaRPr lang="en-US"/>
            </a:p>
          </p:txBody>
        </p:sp>
        <p:pic>
          <p:nvPicPr>
            <p:cNvPr id="15367" name="Picture 7" descr="feetinhallway"/>
            <p:cNvPicPr>
              <a:picLocks noChangeAspect="1" noChangeArrowheads="1"/>
            </p:cNvPicPr>
            <p:nvPr/>
          </p:nvPicPr>
          <p:blipFill>
            <a:blip r:embed="rId3" cstate="print"/>
            <a:srcRect/>
            <a:stretch>
              <a:fillRect/>
            </a:stretch>
          </p:blipFill>
          <p:spPr bwMode="auto">
            <a:xfrm>
              <a:off x="2832" y="1776"/>
              <a:ext cx="2752" cy="1826"/>
            </a:xfrm>
            <a:prstGeom prst="rect">
              <a:avLst/>
            </a:prstGeom>
            <a:noFill/>
            <a:ln w="9525">
              <a:noFill/>
              <a:miter lim="800000"/>
              <a:headEnd/>
              <a:tailEnd/>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dissolve">
                                      <p:cBhvr>
                                        <p:cTn id="7" dur="500"/>
                                        <p:tgtEl>
                                          <p:spTgt spid="6148">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1500"/>
                                  </p:stCondLst>
                                  <p:childTnLst>
                                    <p:set>
                                      <p:cBhvr>
                                        <p:cTn id="10" dur="1" fill="hold">
                                          <p:stCondLst>
                                            <p:cond delay="0"/>
                                          </p:stCondLst>
                                        </p:cTn>
                                        <p:tgtEl>
                                          <p:spTgt spid="6148">
                                            <p:txEl>
                                              <p:pRg st="1" end="1"/>
                                            </p:txEl>
                                          </p:spTgt>
                                        </p:tgtEl>
                                        <p:attrNameLst>
                                          <p:attrName>style.visibility</p:attrName>
                                        </p:attrNameLst>
                                      </p:cBhvr>
                                      <p:to>
                                        <p:strVal val="visible"/>
                                      </p:to>
                                    </p:set>
                                    <p:animEffect transition="in" filter="dissolve">
                                      <p:cBhvr>
                                        <p:cTn id="11" dur="500"/>
                                        <p:tgtEl>
                                          <p:spTgt spid="6148">
                                            <p:txEl>
                                              <p:pRg st="1" end="1"/>
                                            </p:txEl>
                                          </p:spTgt>
                                        </p:tgtEl>
                                      </p:cBhvr>
                                    </p:animEffect>
                                  </p:childTnLst>
                                </p:cTn>
                              </p:par>
                            </p:childTnLst>
                          </p:cTn>
                        </p:par>
                        <p:par>
                          <p:cTn id="12" fill="hold">
                            <p:stCondLst>
                              <p:cond delay="2500"/>
                            </p:stCondLst>
                            <p:childTnLst>
                              <p:par>
                                <p:cTn id="13" presetID="9" presetClass="entr" presetSubtype="0" fill="hold" grpId="0" nodeType="afterEffect">
                                  <p:stCondLst>
                                    <p:cond delay="1000"/>
                                  </p:stCondLst>
                                  <p:childTnLst>
                                    <p:set>
                                      <p:cBhvr>
                                        <p:cTn id="14" dur="1" fill="hold">
                                          <p:stCondLst>
                                            <p:cond delay="0"/>
                                          </p:stCondLst>
                                        </p:cTn>
                                        <p:tgtEl>
                                          <p:spTgt spid="6148">
                                            <p:txEl>
                                              <p:pRg st="3" end="3"/>
                                            </p:txEl>
                                          </p:spTgt>
                                        </p:tgtEl>
                                        <p:attrNameLst>
                                          <p:attrName>style.visibility</p:attrName>
                                        </p:attrNameLst>
                                      </p:cBhvr>
                                      <p:to>
                                        <p:strVal val="visible"/>
                                      </p:to>
                                    </p:set>
                                    <p:animEffect transition="in" filter="dissolve">
                                      <p:cBhvr>
                                        <p:cTn id="15" dur="500"/>
                                        <p:tgtEl>
                                          <p:spTgt spid="6148">
                                            <p:txEl>
                                              <p:pRg st="3" end="3"/>
                                            </p:txEl>
                                          </p:spTgt>
                                        </p:tgtEl>
                                      </p:cBhvr>
                                    </p:animEffect>
                                  </p:childTnLst>
                                </p:cTn>
                              </p:par>
                            </p:childTnLst>
                          </p:cTn>
                        </p:par>
                        <p:par>
                          <p:cTn id="16" fill="hold">
                            <p:stCondLst>
                              <p:cond delay="4000"/>
                            </p:stCondLst>
                            <p:childTnLst>
                              <p:par>
                                <p:cTn id="17" presetID="9" presetClass="entr" presetSubtype="0" fill="hold" grpId="0" nodeType="afterEffect">
                                  <p:stCondLst>
                                    <p:cond delay="1000"/>
                                  </p:stCondLst>
                                  <p:childTnLst>
                                    <p:set>
                                      <p:cBhvr>
                                        <p:cTn id="18" dur="1" fill="hold">
                                          <p:stCondLst>
                                            <p:cond delay="0"/>
                                          </p:stCondLst>
                                        </p:cTn>
                                        <p:tgtEl>
                                          <p:spTgt spid="6148">
                                            <p:txEl>
                                              <p:pRg st="4" end="4"/>
                                            </p:txEl>
                                          </p:spTgt>
                                        </p:tgtEl>
                                        <p:attrNameLst>
                                          <p:attrName>style.visibility</p:attrName>
                                        </p:attrNameLst>
                                      </p:cBhvr>
                                      <p:to>
                                        <p:strVal val="visible"/>
                                      </p:to>
                                    </p:set>
                                    <p:animEffect transition="in" filter="dissolve">
                                      <p:cBhvr>
                                        <p:cTn id="19" dur="500"/>
                                        <p:tgtEl>
                                          <p:spTgt spid="61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autoUpdateAnimBg="0" advAuto="200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990600" y="838200"/>
            <a:ext cx="7086600" cy="0"/>
          </a:xfrm>
          <a:prstGeom prst="line">
            <a:avLst/>
          </a:prstGeom>
          <a:noFill/>
          <a:ln w="57150" cmpd="thinThick">
            <a:solidFill>
              <a:srgbClr val="A50021"/>
            </a:solidFill>
            <a:round/>
            <a:headEnd/>
            <a:tailEnd/>
          </a:ln>
        </p:spPr>
        <p:txBody>
          <a:bodyPr wrap="none" anchor="ctr"/>
          <a:lstStyle/>
          <a:p>
            <a:endParaRPr lang="en-US"/>
          </a:p>
        </p:txBody>
      </p:sp>
      <p:sp>
        <p:nvSpPr>
          <p:cNvPr id="16387" name="Rectangle 3"/>
          <p:cNvSpPr>
            <a:spLocks noGrp="1" noChangeArrowheads="1"/>
          </p:cNvSpPr>
          <p:nvPr>
            <p:ph type="body" sz="half" idx="1"/>
          </p:nvPr>
        </p:nvSpPr>
        <p:spPr>
          <a:xfrm>
            <a:off x="533400" y="304800"/>
            <a:ext cx="8077200" cy="457200"/>
          </a:xfrm>
          <a:noFill/>
        </p:spPr>
        <p:txBody>
          <a:bodyPr/>
          <a:lstStyle/>
          <a:p>
            <a:pPr algn="ctr">
              <a:buFontTx/>
              <a:buNone/>
              <a:tabLst>
                <a:tab pos="342900" algn="l"/>
              </a:tabLst>
            </a:pPr>
            <a:r>
              <a:rPr lang="en-US" sz="2400" smtClean="0">
                <a:solidFill>
                  <a:srgbClr val="000099"/>
                </a:solidFill>
                <a:latin typeface="Trebuchet MS" pitchFamily="34" charset="0"/>
              </a:rPr>
              <a:t>Early Intervening Services Are For Children:</a:t>
            </a:r>
            <a:endParaRPr lang="en-US" sz="2600" smtClean="0">
              <a:solidFill>
                <a:srgbClr val="000099"/>
              </a:solidFill>
            </a:endParaRPr>
          </a:p>
        </p:txBody>
      </p:sp>
      <p:sp>
        <p:nvSpPr>
          <p:cNvPr id="8196" name="Rectangle 4"/>
          <p:cNvSpPr>
            <a:spLocks noChangeArrowheads="1"/>
          </p:cNvSpPr>
          <p:nvPr/>
        </p:nvSpPr>
        <p:spPr bwMode="auto">
          <a:xfrm>
            <a:off x="304800" y="1447800"/>
            <a:ext cx="4953000" cy="3429000"/>
          </a:xfrm>
          <a:prstGeom prst="rect">
            <a:avLst/>
          </a:prstGeom>
          <a:noFill/>
          <a:ln w="9525">
            <a:noFill/>
            <a:miter lim="800000"/>
            <a:headEnd/>
            <a:tailEnd/>
          </a:ln>
        </p:spPr>
        <p:txBody>
          <a:bodyPr/>
          <a:lstStyle/>
          <a:p>
            <a:pPr marL="342900" indent="-342900">
              <a:spcBef>
                <a:spcPct val="20000"/>
              </a:spcBef>
              <a:buClr>
                <a:srgbClr val="A50021"/>
              </a:buClr>
              <a:buSzPct val="90000"/>
              <a:buFontTx/>
              <a:buChar char="•"/>
              <a:tabLst>
                <a:tab pos="342900" algn="l"/>
              </a:tabLst>
            </a:pPr>
            <a:r>
              <a:rPr lang="en-US"/>
              <a:t>Who are </a:t>
            </a:r>
            <a:r>
              <a:rPr lang="en-US" i="1"/>
              <a:t>not currently</a:t>
            </a:r>
            <a:r>
              <a:rPr lang="en-US"/>
              <a:t> receiving special education and related services under IDEA</a:t>
            </a:r>
          </a:p>
          <a:p>
            <a:pPr marL="342900" indent="-342900">
              <a:spcBef>
                <a:spcPct val="20000"/>
              </a:spcBef>
              <a:buClr>
                <a:srgbClr val="A50021"/>
              </a:buClr>
              <a:buSzPct val="90000"/>
              <a:tabLst>
                <a:tab pos="342900" algn="l"/>
              </a:tabLst>
            </a:pPr>
            <a:endParaRPr lang="en-US"/>
          </a:p>
          <a:p>
            <a:pPr marL="342900" indent="-342900">
              <a:spcBef>
                <a:spcPct val="20000"/>
              </a:spcBef>
              <a:buClr>
                <a:srgbClr val="A50021"/>
              </a:buClr>
              <a:buSzPct val="90000"/>
              <a:tabLst>
                <a:tab pos="342900" algn="l"/>
              </a:tabLst>
            </a:pPr>
            <a:r>
              <a:rPr lang="en-US"/>
              <a:t>	This could include students who were </a:t>
            </a:r>
            <a:r>
              <a:rPr lang="en-US" i="1"/>
              <a:t>previously eligible</a:t>
            </a:r>
            <a:r>
              <a:rPr lang="en-US"/>
              <a:t> for special education but who are not identified as needing it now</a:t>
            </a:r>
          </a:p>
          <a:p>
            <a:pPr marL="342900" indent="-342900">
              <a:spcBef>
                <a:spcPct val="20000"/>
              </a:spcBef>
              <a:buClr>
                <a:srgbClr val="A50021"/>
              </a:buClr>
              <a:buSzPct val="90000"/>
              <a:buFontTx/>
              <a:buChar char="•"/>
              <a:tabLst>
                <a:tab pos="342900" algn="l"/>
              </a:tabLst>
            </a:pPr>
            <a:endParaRPr lang="en-US"/>
          </a:p>
          <a:p>
            <a:pPr marL="342900" indent="-342900">
              <a:spcBef>
                <a:spcPct val="20000"/>
              </a:spcBef>
              <a:buClr>
                <a:srgbClr val="A50021"/>
              </a:buClr>
              <a:buSzPct val="90000"/>
              <a:buFontTx/>
              <a:buChar char="•"/>
              <a:tabLst>
                <a:tab pos="342900" algn="l"/>
              </a:tabLst>
            </a:pPr>
            <a:r>
              <a:rPr lang="en-US"/>
              <a:t>Who may need </a:t>
            </a:r>
            <a:r>
              <a:rPr lang="en-US" i="1"/>
              <a:t>additional support</a:t>
            </a:r>
            <a:r>
              <a:rPr lang="en-US"/>
              <a:t>, academically or behaviorally</a:t>
            </a:r>
          </a:p>
        </p:txBody>
      </p:sp>
      <p:pic>
        <p:nvPicPr>
          <p:cNvPr id="8197" name="Picture 5" descr="girl at school L3"/>
          <p:cNvPicPr>
            <a:picLocks noChangeAspect="1" noChangeArrowheads="1"/>
          </p:cNvPicPr>
          <p:nvPr/>
        </p:nvPicPr>
        <p:blipFill>
          <a:blip r:embed="rId3" cstate="print"/>
          <a:srcRect/>
          <a:stretch>
            <a:fillRect/>
          </a:stretch>
        </p:blipFill>
        <p:spPr bwMode="auto">
          <a:xfrm>
            <a:off x="5486400" y="1371600"/>
            <a:ext cx="3370263" cy="4724400"/>
          </a:xfrm>
          <a:prstGeom prst="rect">
            <a:avLst/>
          </a:prstGeom>
          <a:noFill/>
          <a:ln w="9525">
            <a:solidFill>
              <a:srgbClr val="A50021"/>
            </a:solidFill>
            <a:miter lim="800000"/>
            <a:headEnd/>
            <a:tailEnd/>
          </a:ln>
          <a:effectLst>
            <a:outerShdw dist="107763" dir="18900000" algn="ctr" rotWithShape="0">
              <a:srgbClr val="808080">
                <a:alpha val="50000"/>
              </a:srgbClr>
            </a:outerShdw>
          </a:effectLst>
        </p:spPr>
      </p:pic>
      <p:pic>
        <p:nvPicPr>
          <p:cNvPr id="8198" name="Picture 6" descr="blackgirl2"/>
          <p:cNvPicPr>
            <a:picLocks noChangeAspect="1" noChangeArrowheads="1"/>
          </p:cNvPicPr>
          <p:nvPr/>
        </p:nvPicPr>
        <p:blipFill>
          <a:blip r:embed="rId4" cstate="print"/>
          <a:srcRect/>
          <a:stretch>
            <a:fillRect/>
          </a:stretch>
        </p:blipFill>
        <p:spPr bwMode="auto">
          <a:xfrm>
            <a:off x="5486400" y="1143000"/>
            <a:ext cx="3351213" cy="5029200"/>
          </a:xfrm>
          <a:prstGeom prst="rect">
            <a:avLst/>
          </a:prstGeom>
          <a:noFill/>
          <a:ln w="9525">
            <a:solidFill>
              <a:srgbClr val="A50021"/>
            </a:solidFill>
            <a:miter lim="800000"/>
            <a:headEnd/>
            <a:tailEnd/>
          </a:ln>
          <a:effectLst>
            <a:outerShdw dist="107763" dir="18900000" algn="ctr" rotWithShape="0">
              <a:srgbClr val="808080">
                <a:alpha val="50000"/>
              </a:srgbClr>
            </a:outerShdw>
          </a:effectLst>
        </p:spPr>
      </p:pic>
      <p:pic>
        <p:nvPicPr>
          <p:cNvPr id="8199" name="Picture 7" descr="2onstairs-2"/>
          <p:cNvPicPr>
            <a:picLocks noChangeAspect="1" noChangeArrowheads="1"/>
          </p:cNvPicPr>
          <p:nvPr/>
        </p:nvPicPr>
        <p:blipFill>
          <a:blip r:embed="rId5" cstate="print"/>
          <a:srcRect/>
          <a:stretch>
            <a:fillRect/>
          </a:stretch>
        </p:blipFill>
        <p:spPr bwMode="auto">
          <a:xfrm>
            <a:off x="5410200" y="1143000"/>
            <a:ext cx="3495675" cy="5257800"/>
          </a:xfrm>
          <a:prstGeom prst="rect">
            <a:avLst/>
          </a:prstGeom>
          <a:noFill/>
          <a:ln w="9525">
            <a:solidFill>
              <a:srgbClr val="000099"/>
            </a:solidFill>
            <a:miter lim="800000"/>
            <a:headEnd/>
            <a:tailEnd/>
          </a:ln>
          <a:effectLst>
            <a:outerShdw dist="107763" dir="18900000" algn="ctr" rotWithShape="0">
              <a:srgbClr val="808080">
                <a:alpha val="50000"/>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p:cTn id="7" dur="1000" fill="hold"/>
                                        <p:tgtEl>
                                          <p:spTgt spid="819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19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196">
                                            <p:txEl>
                                              <p:pRg st="2" end="2"/>
                                            </p:txEl>
                                          </p:spTgt>
                                        </p:tgtEl>
                                        <p:attrNameLst>
                                          <p:attrName>style.visibility</p:attrName>
                                        </p:attrNameLst>
                                      </p:cBhvr>
                                      <p:to>
                                        <p:strVal val="visible"/>
                                      </p:to>
                                    </p:set>
                                    <p:anim calcmode="lin" valueType="num">
                                      <p:cBhvr>
                                        <p:cTn id="13" dur="1000" fill="hold"/>
                                        <p:tgtEl>
                                          <p:spTgt spid="8196">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8196">
                                            <p:txEl>
                                              <p:pRg st="2" end="2"/>
                                            </p:txEl>
                                          </p:spTgt>
                                        </p:tgtEl>
                                        <p:attrNameLst>
                                          <p:attrName>ppt_h</p:attrName>
                                        </p:attrNameLst>
                                      </p:cBhvr>
                                      <p:tavLst>
                                        <p:tav tm="0">
                                          <p:val>
                                            <p:strVal val="#ppt_h"/>
                                          </p:val>
                                        </p:tav>
                                        <p:tav tm="100000">
                                          <p:val>
                                            <p:strVal val="#ppt_h"/>
                                          </p:val>
                                        </p:tav>
                                      </p:tavLst>
                                    </p:anim>
                                  </p:childTnLst>
                                </p:cTn>
                              </p:par>
                              <p:par>
                                <p:cTn id="15" presetID="9" presetClass="exit" presetSubtype="0" fill="hold" nodeType="withEffect">
                                  <p:stCondLst>
                                    <p:cond delay="0"/>
                                  </p:stCondLst>
                                  <p:childTnLst>
                                    <p:animEffect transition="out" filter="dissolve">
                                      <p:cBhvr>
                                        <p:cTn id="16" dur="500"/>
                                        <p:tgtEl>
                                          <p:spTgt spid="8197"/>
                                        </p:tgtEl>
                                      </p:cBhvr>
                                    </p:animEffect>
                                    <p:set>
                                      <p:cBhvr>
                                        <p:cTn id="17" dur="1" fill="hold">
                                          <p:stCondLst>
                                            <p:cond delay="499"/>
                                          </p:stCondLst>
                                        </p:cTn>
                                        <p:tgtEl>
                                          <p:spTgt spid="8197"/>
                                        </p:tgtEl>
                                        <p:attrNameLst>
                                          <p:attrName>style.visibility</p:attrName>
                                        </p:attrNameLst>
                                      </p:cBhvr>
                                      <p:to>
                                        <p:strVal val="hidden"/>
                                      </p:to>
                                    </p:set>
                                  </p:childTnLst>
                                </p:cTn>
                              </p:par>
                              <p:par>
                                <p:cTn id="18" presetID="55" presetClass="entr" presetSubtype="0" fill="hold" nodeType="withEffect">
                                  <p:stCondLst>
                                    <p:cond delay="0"/>
                                  </p:stCondLst>
                                  <p:childTnLst>
                                    <p:set>
                                      <p:cBhvr>
                                        <p:cTn id="19" dur="1" fill="hold">
                                          <p:stCondLst>
                                            <p:cond delay="0"/>
                                          </p:stCondLst>
                                        </p:cTn>
                                        <p:tgtEl>
                                          <p:spTgt spid="8198"/>
                                        </p:tgtEl>
                                        <p:attrNameLst>
                                          <p:attrName>style.visibility</p:attrName>
                                        </p:attrNameLst>
                                      </p:cBhvr>
                                      <p:to>
                                        <p:strVal val="visible"/>
                                      </p:to>
                                    </p:set>
                                    <p:anim calcmode="lin" valueType="num">
                                      <p:cBhvr>
                                        <p:cTn id="20" dur="1000" fill="hold"/>
                                        <p:tgtEl>
                                          <p:spTgt spid="8198"/>
                                        </p:tgtEl>
                                        <p:attrNameLst>
                                          <p:attrName>ppt_w</p:attrName>
                                        </p:attrNameLst>
                                      </p:cBhvr>
                                      <p:tavLst>
                                        <p:tav tm="0">
                                          <p:val>
                                            <p:strVal val="#ppt_w*0.70"/>
                                          </p:val>
                                        </p:tav>
                                        <p:tav tm="100000">
                                          <p:val>
                                            <p:strVal val="#ppt_w"/>
                                          </p:val>
                                        </p:tav>
                                      </p:tavLst>
                                    </p:anim>
                                    <p:anim calcmode="lin" valueType="num">
                                      <p:cBhvr>
                                        <p:cTn id="21" dur="1000" fill="hold"/>
                                        <p:tgtEl>
                                          <p:spTgt spid="8198"/>
                                        </p:tgtEl>
                                        <p:attrNameLst>
                                          <p:attrName>ppt_h</p:attrName>
                                        </p:attrNameLst>
                                      </p:cBhvr>
                                      <p:tavLst>
                                        <p:tav tm="0">
                                          <p:val>
                                            <p:strVal val="#ppt_h"/>
                                          </p:val>
                                        </p:tav>
                                        <p:tav tm="100000">
                                          <p:val>
                                            <p:strVal val="#ppt_h"/>
                                          </p:val>
                                        </p:tav>
                                      </p:tavLst>
                                    </p:anim>
                                    <p:animEffect transition="in" filter="fade">
                                      <p:cBhvr>
                                        <p:cTn id="22" dur="1000"/>
                                        <p:tgtEl>
                                          <p:spTgt spid="8198"/>
                                        </p:tgtEl>
                                      </p:cBhvr>
                                    </p:animEffect>
                                  </p:childTnLst>
                                  <p:subTnLst>
                                    <p:set>
                                      <p:cBhvr override="childStyle">
                                        <p:cTn dur="1" fill="hold" display="0" masterRel="nextClick" afterEffect="1"/>
                                        <p:tgtEl>
                                          <p:spTgt spid="819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8196">
                                            <p:txEl>
                                              <p:pRg st="4" end="4"/>
                                            </p:txEl>
                                          </p:spTgt>
                                        </p:tgtEl>
                                        <p:attrNameLst>
                                          <p:attrName>style.visibility</p:attrName>
                                        </p:attrNameLst>
                                      </p:cBhvr>
                                      <p:to>
                                        <p:strVal val="visible"/>
                                      </p:to>
                                    </p:set>
                                    <p:anim calcmode="lin" valueType="num">
                                      <p:cBhvr>
                                        <p:cTn id="27" dur="1000" fill="hold"/>
                                        <p:tgtEl>
                                          <p:spTgt spid="8196">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8196">
                                            <p:txEl>
                                              <p:pRg st="4" end="4"/>
                                            </p:txEl>
                                          </p:spTgt>
                                        </p:tgtEl>
                                        <p:attrNameLst>
                                          <p:attrName>ppt_h</p:attrName>
                                        </p:attrNameLst>
                                      </p:cBhvr>
                                      <p:tavLst>
                                        <p:tav tm="0">
                                          <p:val>
                                            <p:strVal val="#ppt_h"/>
                                          </p:val>
                                        </p:tav>
                                        <p:tav tm="100000">
                                          <p:val>
                                            <p:strVal val="#ppt_h"/>
                                          </p:val>
                                        </p:tav>
                                      </p:tavLst>
                                    </p:anim>
                                  </p:childTnLst>
                                </p:cTn>
                              </p:par>
                              <p:par>
                                <p:cTn id="29" presetID="10" presetClass="entr" presetSubtype="0" fill="hold" nodeType="with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fade">
                                      <p:cBhvr>
                                        <p:cTn id="31"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0"/>
            <a:ext cx="8763000" cy="1143000"/>
          </a:xfrm>
        </p:spPr>
        <p:txBody>
          <a:bodyPr/>
          <a:lstStyle/>
          <a:p>
            <a:pPr algn="l"/>
            <a:r>
              <a:rPr lang="en-US" sz="2800" smtClean="0">
                <a:solidFill>
                  <a:srgbClr val="000099"/>
                </a:solidFill>
                <a:latin typeface="Trebuchet MS" pitchFamily="34" charset="0"/>
              </a:rPr>
              <a:t>Early Intervening Services:</a:t>
            </a:r>
          </a:p>
        </p:txBody>
      </p:sp>
      <p:sp>
        <p:nvSpPr>
          <p:cNvPr id="17411" name="Line 3"/>
          <p:cNvSpPr>
            <a:spLocks noChangeShapeType="1"/>
          </p:cNvSpPr>
          <p:nvPr/>
        </p:nvSpPr>
        <p:spPr bwMode="auto">
          <a:xfrm>
            <a:off x="228600" y="838200"/>
            <a:ext cx="4800600" cy="0"/>
          </a:xfrm>
          <a:prstGeom prst="line">
            <a:avLst/>
          </a:prstGeom>
          <a:noFill/>
          <a:ln w="57150" cmpd="thinThick">
            <a:solidFill>
              <a:srgbClr val="A50021"/>
            </a:solidFill>
            <a:round/>
            <a:headEnd/>
            <a:tailEnd/>
          </a:ln>
        </p:spPr>
        <p:txBody>
          <a:bodyPr wrap="none" anchor="ctr"/>
          <a:lstStyle/>
          <a:p>
            <a:endParaRPr lang="en-US"/>
          </a:p>
        </p:txBody>
      </p:sp>
      <p:sp>
        <p:nvSpPr>
          <p:cNvPr id="11268" name="Rectangle 4"/>
          <p:cNvSpPr>
            <a:spLocks noGrp="1" noChangeArrowheads="1"/>
          </p:cNvSpPr>
          <p:nvPr>
            <p:ph type="body" sz="half" idx="1"/>
          </p:nvPr>
        </p:nvSpPr>
        <p:spPr>
          <a:xfrm>
            <a:off x="4419600" y="1600200"/>
            <a:ext cx="4419600" cy="2590800"/>
          </a:xfrm>
          <a:noFill/>
        </p:spPr>
        <p:txBody>
          <a:bodyPr/>
          <a:lstStyle/>
          <a:p>
            <a:pPr>
              <a:tabLst>
                <a:tab pos="342900" algn="l"/>
              </a:tabLst>
            </a:pPr>
            <a:r>
              <a:rPr lang="en-US" sz="2400" smtClean="0"/>
              <a:t>Do not limit right to FAPE</a:t>
            </a:r>
          </a:p>
          <a:p>
            <a:pPr>
              <a:tabLst>
                <a:tab pos="342900" algn="l"/>
              </a:tabLst>
            </a:pPr>
            <a:r>
              <a:rPr lang="en-US" sz="2400" smtClean="0"/>
              <a:t>Do not create right to FAPE</a:t>
            </a:r>
          </a:p>
          <a:p>
            <a:pPr>
              <a:tabLst>
                <a:tab pos="342900" algn="l"/>
              </a:tabLst>
            </a:pPr>
            <a:r>
              <a:rPr lang="en-US" sz="2400" smtClean="0"/>
              <a:t>May not be used to delay appropriate evaluation </a:t>
            </a:r>
            <a:br>
              <a:rPr lang="en-US" sz="2400" smtClean="0"/>
            </a:br>
            <a:r>
              <a:rPr lang="en-US" sz="2400" smtClean="0"/>
              <a:t>of a child suspected of having </a:t>
            </a:r>
            <a:br>
              <a:rPr lang="en-US" sz="2400" smtClean="0"/>
            </a:br>
            <a:r>
              <a:rPr lang="en-US" sz="2400" smtClean="0"/>
              <a:t>a disability</a:t>
            </a:r>
            <a:endParaRPr lang="en-US" sz="2400" smtClean="0">
              <a:solidFill>
                <a:srgbClr val="000099"/>
              </a:solidFill>
            </a:endParaRPr>
          </a:p>
        </p:txBody>
      </p:sp>
      <p:sp>
        <p:nvSpPr>
          <p:cNvPr id="11269" name="Line 5"/>
          <p:cNvSpPr>
            <a:spLocks noChangeShapeType="1"/>
          </p:cNvSpPr>
          <p:nvPr/>
        </p:nvSpPr>
        <p:spPr bwMode="auto">
          <a:xfrm>
            <a:off x="2209800" y="5410200"/>
            <a:ext cx="6477000" cy="0"/>
          </a:xfrm>
          <a:prstGeom prst="line">
            <a:avLst/>
          </a:prstGeom>
          <a:noFill/>
          <a:ln w="9525">
            <a:solidFill>
              <a:schemeClr val="tx1"/>
            </a:solidFill>
            <a:round/>
            <a:headEnd/>
            <a:tailEnd/>
          </a:ln>
        </p:spPr>
        <p:txBody>
          <a:bodyPr/>
          <a:lstStyle/>
          <a:p>
            <a:endParaRPr lang="en-US"/>
          </a:p>
        </p:txBody>
      </p:sp>
      <p:sp>
        <p:nvSpPr>
          <p:cNvPr id="11270" name="Rectangle 6"/>
          <p:cNvSpPr>
            <a:spLocks noChangeArrowheads="1"/>
          </p:cNvSpPr>
          <p:nvPr/>
        </p:nvSpPr>
        <p:spPr bwMode="auto">
          <a:xfrm>
            <a:off x="2286000" y="5486400"/>
            <a:ext cx="6858000" cy="1143000"/>
          </a:xfrm>
          <a:prstGeom prst="rect">
            <a:avLst/>
          </a:prstGeom>
          <a:noFill/>
          <a:ln w="9525">
            <a:noFill/>
            <a:miter lim="800000"/>
            <a:headEnd/>
            <a:tailEnd/>
          </a:ln>
        </p:spPr>
        <p:txBody>
          <a:bodyPr/>
          <a:lstStyle/>
          <a:p>
            <a:pPr>
              <a:spcBef>
                <a:spcPct val="80000"/>
              </a:spcBef>
            </a:pPr>
            <a:r>
              <a:rPr lang="en-US"/>
              <a:t>FAPE is an entitlement </a:t>
            </a:r>
            <a:r>
              <a:rPr lang="en-US">
                <a:solidFill>
                  <a:srgbClr val="A50021"/>
                </a:solidFill>
              </a:rPr>
              <a:t>only</a:t>
            </a:r>
            <a:r>
              <a:rPr lang="en-US"/>
              <a:t> for children currently eligible for special education under IDEA, as </a:t>
            </a:r>
            <a:br>
              <a:rPr lang="en-US"/>
            </a:br>
            <a:r>
              <a:rPr lang="en-US"/>
              <a:t>outlined in their IEPs</a:t>
            </a:r>
          </a:p>
        </p:txBody>
      </p:sp>
      <p:sp>
        <p:nvSpPr>
          <p:cNvPr id="11271" name="Rectangle 7"/>
          <p:cNvSpPr>
            <a:spLocks noChangeArrowheads="1"/>
          </p:cNvSpPr>
          <p:nvPr/>
        </p:nvSpPr>
        <p:spPr bwMode="auto">
          <a:xfrm>
            <a:off x="2133600" y="4953000"/>
            <a:ext cx="6810375" cy="457200"/>
          </a:xfrm>
          <a:prstGeom prst="rect">
            <a:avLst/>
          </a:prstGeom>
          <a:noFill/>
          <a:ln w="9525">
            <a:noFill/>
            <a:miter lim="800000"/>
            <a:headEnd/>
            <a:tailEnd/>
          </a:ln>
        </p:spPr>
        <p:txBody>
          <a:bodyPr>
            <a:spAutoFit/>
          </a:bodyPr>
          <a:lstStyle/>
          <a:p>
            <a:pPr>
              <a:spcBef>
                <a:spcPct val="20000"/>
              </a:spcBef>
            </a:pPr>
            <a:r>
              <a:rPr lang="en-US">
                <a:solidFill>
                  <a:srgbClr val="A50021"/>
                </a:solidFill>
              </a:rPr>
              <a:t>Regardless of IDEA funds being used to provide EIS:</a:t>
            </a:r>
          </a:p>
        </p:txBody>
      </p:sp>
      <p:pic>
        <p:nvPicPr>
          <p:cNvPr id="11272" name="Picture 8" descr="student looking at globe 2"/>
          <p:cNvPicPr>
            <a:picLocks noChangeAspect="1" noChangeArrowheads="1"/>
          </p:cNvPicPr>
          <p:nvPr/>
        </p:nvPicPr>
        <p:blipFill>
          <a:blip r:embed="rId3" cstate="print"/>
          <a:srcRect/>
          <a:stretch>
            <a:fillRect/>
          </a:stretch>
        </p:blipFill>
        <p:spPr bwMode="auto">
          <a:xfrm>
            <a:off x="609600" y="1371600"/>
            <a:ext cx="3200400" cy="2844800"/>
          </a:xfrm>
          <a:prstGeom prst="rect">
            <a:avLst/>
          </a:prstGeom>
          <a:noFill/>
          <a:ln w="9525">
            <a:solidFill>
              <a:srgbClr val="000099"/>
            </a:solidFill>
            <a:miter lim="800000"/>
            <a:headEnd/>
            <a:tailEnd/>
          </a:ln>
          <a:effectLst>
            <a:outerShdw dist="107763" dir="13500000" algn="ctr" rotWithShape="0">
              <a:srgbClr val="808080">
                <a:alpha val="50000"/>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20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fade">
                                      <p:cBhvr>
                                        <p:cTn id="12" dur="20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fade">
                                      <p:cBhvr>
                                        <p:cTn id="17" dur="20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11271">
                                            <p:txEl>
                                              <p:pRg st="0" end="0"/>
                                            </p:txEl>
                                          </p:spTgt>
                                        </p:tgtEl>
                                        <p:attrNameLst>
                                          <p:attrName>style.visibility</p:attrName>
                                        </p:attrNameLst>
                                      </p:cBhvr>
                                      <p:to>
                                        <p:strVal val="visible"/>
                                      </p:to>
                                    </p:set>
                                    <p:anim calcmode="lin" valueType="num">
                                      <p:cBhvr>
                                        <p:cTn id="22" dur="2000" fill="hold"/>
                                        <p:tgtEl>
                                          <p:spTgt spid="11271">
                                            <p:txEl>
                                              <p:pRg st="0" end="0"/>
                                            </p:txEl>
                                          </p:spTgt>
                                        </p:tgtEl>
                                        <p:attrNameLst>
                                          <p:attrName>ppt_w</p:attrName>
                                        </p:attrNameLst>
                                      </p:cBhvr>
                                      <p:tavLst>
                                        <p:tav tm="0">
                                          <p:val>
                                            <p:fltVal val="0"/>
                                          </p:val>
                                        </p:tav>
                                        <p:tav tm="100000">
                                          <p:val>
                                            <p:strVal val="#ppt_w"/>
                                          </p:val>
                                        </p:tav>
                                      </p:tavLst>
                                    </p:anim>
                                    <p:anim calcmode="lin" valueType="num">
                                      <p:cBhvr>
                                        <p:cTn id="23" dur="2000" fill="hold"/>
                                        <p:tgtEl>
                                          <p:spTgt spid="11271">
                                            <p:txEl>
                                              <p:pRg st="0" end="0"/>
                                            </p:txEl>
                                          </p:spTgt>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269"/>
                                        </p:tgtEl>
                                        <p:attrNameLst>
                                          <p:attrName>style.visibility</p:attrName>
                                        </p:attrNameLst>
                                      </p:cBhvr>
                                      <p:to>
                                        <p:strVal val="visible"/>
                                      </p:to>
                                    </p:set>
                                    <p:animEffect transition="in" filter="wipe(left)">
                                      <p:cBhvr>
                                        <p:cTn id="27" dur="2000"/>
                                        <p:tgtEl>
                                          <p:spTgt spid="11269"/>
                                        </p:tgtEl>
                                      </p:cBhvr>
                                    </p:animEffect>
                                  </p:childTnLst>
                                </p:cTn>
                              </p:par>
                            </p:childTnLst>
                          </p:cTn>
                        </p:par>
                        <p:par>
                          <p:cTn id="28" fill="hold">
                            <p:stCondLst>
                              <p:cond delay="4000"/>
                            </p:stCondLst>
                            <p:childTnLst>
                              <p:par>
                                <p:cTn id="29" presetID="10" presetClass="entr" presetSubtype="0" fill="hold" nodeType="afterEffect">
                                  <p:stCondLst>
                                    <p:cond delay="1000"/>
                                  </p:stCondLst>
                                  <p:childTnLst>
                                    <p:set>
                                      <p:cBhvr>
                                        <p:cTn id="30" dur="1" fill="hold">
                                          <p:stCondLst>
                                            <p:cond delay="0"/>
                                          </p:stCondLst>
                                        </p:cTn>
                                        <p:tgtEl>
                                          <p:spTgt spid="11270">
                                            <p:txEl>
                                              <p:pRg st="0" end="0"/>
                                            </p:txEl>
                                          </p:spTgt>
                                        </p:tgtEl>
                                        <p:attrNameLst>
                                          <p:attrName>style.visibility</p:attrName>
                                        </p:attrNameLst>
                                      </p:cBhvr>
                                      <p:to>
                                        <p:strVal val="visible"/>
                                      </p:to>
                                    </p:set>
                                    <p:animEffect transition="in" filter="fade">
                                      <p:cBhvr>
                                        <p:cTn id="31" dur="2000"/>
                                        <p:tgtEl>
                                          <p:spTgt spid="112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381000"/>
            <a:ext cx="9144000" cy="1143000"/>
          </a:xfrm>
        </p:spPr>
        <p:txBody>
          <a:bodyPr/>
          <a:lstStyle/>
          <a:p>
            <a:r>
              <a:rPr lang="en-US" sz="3600" smtClean="0">
                <a:solidFill>
                  <a:srgbClr val="000099"/>
                </a:solidFill>
                <a:latin typeface="Trebuchet MS" pitchFamily="34" charset="0"/>
              </a:rPr>
              <a:t>And Now…</a:t>
            </a:r>
          </a:p>
        </p:txBody>
      </p:sp>
      <p:sp>
        <p:nvSpPr>
          <p:cNvPr id="18435" name="Line 3"/>
          <p:cNvSpPr>
            <a:spLocks noChangeShapeType="1"/>
          </p:cNvSpPr>
          <p:nvPr/>
        </p:nvSpPr>
        <p:spPr bwMode="auto">
          <a:xfrm>
            <a:off x="990600" y="1371600"/>
            <a:ext cx="7086600" cy="0"/>
          </a:xfrm>
          <a:prstGeom prst="line">
            <a:avLst/>
          </a:prstGeom>
          <a:noFill/>
          <a:ln w="57150" cmpd="thinThick">
            <a:solidFill>
              <a:srgbClr val="A50021"/>
            </a:solidFill>
            <a:round/>
            <a:headEnd/>
            <a:tailEnd/>
          </a:ln>
        </p:spPr>
        <p:txBody>
          <a:bodyPr wrap="none" anchor="ctr"/>
          <a:lstStyle/>
          <a:p>
            <a:endParaRPr lang="en-US"/>
          </a:p>
        </p:txBody>
      </p:sp>
      <p:sp>
        <p:nvSpPr>
          <p:cNvPr id="25604" name="Rectangle 4"/>
          <p:cNvSpPr>
            <a:spLocks noChangeArrowheads="1"/>
          </p:cNvSpPr>
          <p:nvPr/>
        </p:nvSpPr>
        <p:spPr bwMode="auto">
          <a:xfrm>
            <a:off x="914400" y="2209800"/>
            <a:ext cx="7315200" cy="1143000"/>
          </a:xfrm>
          <a:prstGeom prst="rect">
            <a:avLst/>
          </a:prstGeom>
          <a:noFill/>
          <a:ln w="9525">
            <a:noFill/>
            <a:miter lim="800000"/>
            <a:headEnd/>
            <a:tailEnd/>
          </a:ln>
          <a:effectLst/>
        </p:spPr>
        <p:txBody>
          <a:bodyPr anchor="ctr"/>
          <a:lstStyle/>
          <a:p>
            <a:pPr algn="ctr">
              <a:defRPr/>
            </a:pPr>
            <a:r>
              <a:rPr lang="en-US" sz="5400">
                <a:solidFill>
                  <a:srgbClr val="A50021"/>
                </a:solidFill>
                <a:effectLst>
                  <a:outerShdw blurRad="38100" dist="38100" dir="2700000" algn="tl">
                    <a:srgbClr val="C0C0C0"/>
                  </a:outerShdw>
                </a:effectLst>
                <a:latin typeface="BrushFlair" pitchFamily="2" charset="0"/>
              </a:rPr>
              <a:t>R</a:t>
            </a:r>
            <a:r>
              <a:rPr lang="en-US" sz="4400">
                <a:solidFill>
                  <a:srgbClr val="000099"/>
                </a:solidFill>
                <a:effectLst>
                  <a:outerShdw blurRad="38100" dist="38100" dir="2700000" algn="tl">
                    <a:srgbClr val="C0C0C0"/>
                  </a:outerShdw>
                </a:effectLst>
                <a:latin typeface="Trebuchet MS" pitchFamily="34" charset="0"/>
              </a:rPr>
              <a:t>esponse </a:t>
            </a:r>
            <a:r>
              <a:rPr lang="en-US" sz="5400">
                <a:solidFill>
                  <a:srgbClr val="A50021"/>
                </a:solidFill>
                <a:effectLst>
                  <a:outerShdw blurRad="38100" dist="38100" dir="2700000" algn="tl">
                    <a:srgbClr val="C0C0C0"/>
                  </a:outerShdw>
                </a:effectLst>
                <a:latin typeface="BrushFlair" pitchFamily="2" charset="0"/>
              </a:rPr>
              <a:t>t</a:t>
            </a:r>
            <a:r>
              <a:rPr lang="en-US" sz="4400">
                <a:solidFill>
                  <a:srgbClr val="000099"/>
                </a:solidFill>
                <a:effectLst>
                  <a:outerShdw blurRad="38100" dist="38100" dir="2700000" algn="tl">
                    <a:srgbClr val="C0C0C0"/>
                  </a:outerShdw>
                </a:effectLst>
                <a:latin typeface="Trebuchet MS" pitchFamily="34" charset="0"/>
              </a:rPr>
              <a:t>o </a:t>
            </a:r>
            <a:r>
              <a:rPr lang="en-US" sz="5400">
                <a:solidFill>
                  <a:srgbClr val="A50021"/>
                </a:solidFill>
                <a:effectLst>
                  <a:outerShdw blurRad="38100" dist="38100" dir="2700000" algn="tl">
                    <a:srgbClr val="C0C0C0"/>
                  </a:outerShdw>
                </a:effectLst>
                <a:latin typeface="BrushFlair" pitchFamily="2" charset="0"/>
              </a:rPr>
              <a:t>I</a:t>
            </a:r>
            <a:r>
              <a:rPr lang="en-US" sz="4400">
                <a:solidFill>
                  <a:srgbClr val="000099"/>
                </a:solidFill>
                <a:effectLst>
                  <a:outerShdw blurRad="38100" dist="38100" dir="2700000" algn="tl">
                    <a:srgbClr val="C0C0C0"/>
                  </a:outerShdw>
                </a:effectLst>
                <a:latin typeface="Trebuchet MS" pitchFamily="34" charset="0"/>
              </a:rPr>
              <a:t>ntervention</a:t>
            </a:r>
            <a:endParaRPr lang="en-US" sz="4000">
              <a:solidFill>
                <a:schemeClr val="tx2"/>
              </a:solidFill>
              <a:latin typeface="Arial" charset="0"/>
            </a:endParaRPr>
          </a:p>
        </p:txBody>
      </p:sp>
      <p:sp>
        <p:nvSpPr>
          <p:cNvPr id="25605" name="Rectangle 5"/>
          <p:cNvSpPr>
            <a:spLocks noChangeArrowheads="1"/>
          </p:cNvSpPr>
          <p:nvPr/>
        </p:nvSpPr>
        <p:spPr bwMode="auto">
          <a:xfrm>
            <a:off x="914400" y="4419600"/>
            <a:ext cx="7315200" cy="1441450"/>
          </a:xfrm>
          <a:prstGeom prst="rect">
            <a:avLst/>
          </a:prstGeom>
          <a:noFill/>
          <a:ln w="9525">
            <a:noFill/>
            <a:miter lim="800000"/>
            <a:headEnd/>
            <a:tailEnd/>
          </a:ln>
        </p:spPr>
        <p:txBody>
          <a:bodyPr>
            <a:spAutoFit/>
          </a:bodyPr>
          <a:lstStyle/>
          <a:p>
            <a:pPr algn="ctr">
              <a:spcBef>
                <a:spcPct val="20000"/>
              </a:spcBef>
            </a:pPr>
            <a:r>
              <a:rPr lang="en-US" sz="2600"/>
              <a:t>Using research-based interventions</a:t>
            </a:r>
          </a:p>
          <a:p>
            <a:pPr algn="ctr">
              <a:spcBef>
                <a:spcPct val="20000"/>
              </a:spcBef>
            </a:pPr>
            <a:r>
              <a:rPr lang="en-US" sz="2600"/>
              <a:t>to help determine if a child has</a:t>
            </a:r>
          </a:p>
          <a:p>
            <a:pPr algn="ctr">
              <a:spcBef>
                <a:spcPct val="20000"/>
              </a:spcBef>
            </a:pPr>
            <a:r>
              <a:rPr lang="en-US" sz="2600"/>
              <a:t>a specific learning disability.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5602"/>
                                        </p:tgtEl>
                                        <p:attrNameLst>
                                          <p:attrName>style.visibility</p:attrName>
                                        </p:attrNameLst>
                                      </p:cBhvr>
                                      <p:to>
                                        <p:strVal val="visible"/>
                                      </p:to>
                                    </p:set>
                                    <p:anim calcmode="lin" valueType="num">
                                      <p:cBhvr>
                                        <p:cTn id="7" dur="1000" fill="hold"/>
                                        <p:tgtEl>
                                          <p:spTgt spid="25602"/>
                                        </p:tgtEl>
                                        <p:attrNameLst>
                                          <p:attrName>ppt_w</p:attrName>
                                        </p:attrNameLst>
                                      </p:cBhvr>
                                      <p:tavLst>
                                        <p:tav tm="0">
                                          <p:val>
                                            <p:fltVal val="0"/>
                                          </p:val>
                                        </p:tav>
                                        <p:tav tm="100000">
                                          <p:val>
                                            <p:strVal val="#ppt_w"/>
                                          </p:val>
                                        </p:tav>
                                      </p:tavLst>
                                    </p:anim>
                                    <p:anim calcmode="lin" valueType="num">
                                      <p:cBhvr>
                                        <p:cTn id="8" dur="1000" fill="hold"/>
                                        <p:tgtEl>
                                          <p:spTgt spid="25602"/>
                                        </p:tgtEl>
                                        <p:attrNameLst>
                                          <p:attrName>ppt_h</p:attrName>
                                        </p:attrNameLst>
                                      </p:cBhvr>
                                      <p:tavLst>
                                        <p:tav tm="0">
                                          <p:val>
                                            <p:fltVal val="0"/>
                                          </p:val>
                                        </p:tav>
                                        <p:tav tm="100000">
                                          <p:val>
                                            <p:strVal val="#ppt_h"/>
                                          </p:val>
                                        </p:tav>
                                      </p:tavLst>
                                    </p:anim>
                                    <p:anim calcmode="lin" valueType="num">
                                      <p:cBhvr>
                                        <p:cTn id="9" dur="1000" fill="hold"/>
                                        <p:tgtEl>
                                          <p:spTgt spid="25602"/>
                                        </p:tgtEl>
                                        <p:attrNameLst>
                                          <p:attrName>style.rotation</p:attrName>
                                        </p:attrNameLst>
                                      </p:cBhvr>
                                      <p:tavLst>
                                        <p:tav tm="0">
                                          <p:val>
                                            <p:fltVal val="90"/>
                                          </p:val>
                                        </p:tav>
                                        <p:tav tm="100000">
                                          <p:val>
                                            <p:fltVal val="0"/>
                                          </p:val>
                                        </p:tav>
                                      </p:tavLst>
                                    </p:anim>
                                    <p:animEffect transition="in" filter="fade">
                                      <p:cBhvr>
                                        <p:cTn id="10" dur="1000"/>
                                        <p:tgtEl>
                                          <p:spTgt spid="25602"/>
                                        </p:tgtEl>
                                      </p:cBhvr>
                                    </p:animEffect>
                                  </p:childTnLst>
                                </p:cTn>
                              </p:par>
                            </p:childTnLst>
                          </p:cTn>
                        </p:par>
                        <p:par>
                          <p:cTn id="11" fill="hold">
                            <p:stCondLst>
                              <p:cond delay="1300"/>
                            </p:stCondLst>
                            <p:childTnLst>
                              <p:par>
                                <p:cTn id="12" presetID="25" presetClass="entr" presetSubtype="0" fill="hold" grpId="0" nodeType="afterEffect">
                                  <p:stCondLst>
                                    <p:cond delay="0"/>
                                  </p:stCondLst>
                                  <p:iterate type="wd">
                                    <p:tmPct val="10000"/>
                                  </p:iterate>
                                  <p:childTnLst>
                                    <p:set>
                                      <p:cBhvr>
                                        <p:cTn id="13" dur="1" fill="hold">
                                          <p:stCondLst>
                                            <p:cond delay="0"/>
                                          </p:stCondLst>
                                        </p:cTn>
                                        <p:tgtEl>
                                          <p:spTgt spid="25604"/>
                                        </p:tgtEl>
                                        <p:attrNameLst>
                                          <p:attrName>style.visibility</p:attrName>
                                        </p:attrNameLst>
                                      </p:cBhvr>
                                      <p:to>
                                        <p:strVal val="visible"/>
                                      </p:to>
                                    </p:set>
                                    <p:anim calcmode="lin" valueType="num">
                                      <p:cBhvr>
                                        <p:cTn id="14" dur="1000" decel="50000" fill="hold">
                                          <p:stCondLst>
                                            <p:cond delay="0"/>
                                          </p:stCondLst>
                                        </p:cTn>
                                        <p:tgtEl>
                                          <p:spTgt spid="25604"/>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25604"/>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25604"/>
                                        </p:tgtEl>
                                        <p:attrNameLst>
                                          <p:attrName>ppt_w</p:attrName>
                                        </p:attrNameLst>
                                      </p:cBhvr>
                                      <p:tavLst>
                                        <p:tav tm="0">
                                          <p:val>
                                            <p:strVal val="#ppt_w*.05"/>
                                          </p:val>
                                        </p:tav>
                                        <p:tav tm="100000">
                                          <p:val>
                                            <p:strVal val="#ppt_w"/>
                                          </p:val>
                                        </p:tav>
                                      </p:tavLst>
                                    </p:anim>
                                    <p:anim calcmode="lin" valueType="num">
                                      <p:cBhvr>
                                        <p:cTn id="17" dur="2000" fill="hold"/>
                                        <p:tgtEl>
                                          <p:spTgt spid="25604"/>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25604"/>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25604"/>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25604"/>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25604"/>
                                        </p:tgtEl>
                                      </p:cBhvr>
                                    </p:animEffect>
                                  </p:childTnLst>
                                </p:cTn>
                              </p:par>
                            </p:childTnLst>
                          </p:cTn>
                        </p:par>
                        <p:par>
                          <p:cTn id="22" fill="hold">
                            <p:stCondLst>
                              <p:cond delay="3700"/>
                            </p:stCondLst>
                            <p:childTnLst>
                              <p:par>
                                <p:cTn id="23" presetID="22" presetClass="entr" presetSubtype="8" fill="hold" nodeType="afterEffect">
                                  <p:stCondLst>
                                    <p:cond delay="1000"/>
                                  </p:stCondLst>
                                  <p:childTnLst>
                                    <p:set>
                                      <p:cBhvr>
                                        <p:cTn id="24" dur="1" fill="hold">
                                          <p:stCondLst>
                                            <p:cond delay="0"/>
                                          </p:stCondLst>
                                        </p:cTn>
                                        <p:tgtEl>
                                          <p:spTgt spid="25605">
                                            <p:txEl>
                                              <p:pRg st="0" end="0"/>
                                            </p:txEl>
                                          </p:spTgt>
                                        </p:tgtEl>
                                        <p:attrNameLst>
                                          <p:attrName>style.visibility</p:attrName>
                                        </p:attrNameLst>
                                      </p:cBhvr>
                                      <p:to>
                                        <p:strVal val="visible"/>
                                      </p:to>
                                    </p:set>
                                    <p:animEffect transition="in" filter="wipe(left)">
                                      <p:cBhvr>
                                        <p:cTn id="25" dur="2000"/>
                                        <p:tgtEl>
                                          <p:spTgt spid="25605">
                                            <p:txEl>
                                              <p:pRg st="0" end="0"/>
                                            </p:txEl>
                                          </p:spTgt>
                                        </p:tgtEl>
                                      </p:cBhvr>
                                    </p:animEffect>
                                  </p:childTnLst>
                                </p:cTn>
                              </p:par>
                            </p:childTnLst>
                          </p:cTn>
                        </p:par>
                        <p:par>
                          <p:cTn id="26" fill="hold">
                            <p:stCondLst>
                              <p:cond delay="6700"/>
                            </p:stCondLst>
                            <p:childTnLst>
                              <p:par>
                                <p:cTn id="27" presetID="10" presetClass="entr" presetSubtype="0" fill="hold" nodeType="afterEffect">
                                  <p:stCondLst>
                                    <p:cond delay="0"/>
                                  </p:stCondLst>
                                  <p:childTnLst>
                                    <p:set>
                                      <p:cBhvr>
                                        <p:cTn id="28" dur="1" fill="hold">
                                          <p:stCondLst>
                                            <p:cond delay="0"/>
                                          </p:stCondLst>
                                        </p:cTn>
                                        <p:tgtEl>
                                          <p:spTgt spid="25605">
                                            <p:txEl>
                                              <p:pRg st="1" end="1"/>
                                            </p:txEl>
                                          </p:spTgt>
                                        </p:tgtEl>
                                        <p:attrNameLst>
                                          <p:attrName>style.visibility</p:attrName>
                                        </p:attrNameLst>
                                      </p:cBhvr>
                                      <p:to>
                                        <p:strVal val="visible"/>
                                      </p:to>
                                    </p:set>
                                    <p:animEffect transition="in" filter="fade">
                                      <p:cBhvr>
                                        <p:cTn id="29" dur="2000"/>
                                        <p:tgtEl>
                                          <p:spTgt spid="2560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605">
                                            <p:txEl>
                                              <p:pRg st="2" end="2"/>
                                            </p:txEl>
                                          </p:spTgt>
                                        </p:tgtEl>
                                        <p:attrNameLst>
                                          <p:attrName>style.visibility</p:attrName>
                                        </p:attrNameLst>
                                      </p:cBhvr>
                                      <p:to>
                                        <p:strVal val="visible"/>
                                      </p:to>
                                    </p:set>
                                    <p:animEffect transition="in" filter="fade">
                                      <p:cBhvr>
                                        <p:cTn id="32" dur="20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r>
              <a:rPr lang="en-US" sz="3600" smtClean="0">
                <a:solidFill>
                  <a:srgbClr val="000099"/>
                </a:solidFill>
                <a:latin typeface="Trebuchet MS" pitchFamily="34" charset="0"/>
              </a:rPr>
              <a:t>What is RTI?</a:t>
            </a:r>
          </a:p>
        </p:txBody>
      </p:sp>
      <p:sp>
        <p:nvSpPr>
          <p:cNvPr id="19459" name="Line 3"/>
          <p:cNvSpPr>
            <a:spLocks noChangeShapeType="1"/>
          </p:cNvSpPr>
          <p:nvPr/>
        </p:nvSpPr>
        <p:spPr bwMode="auto">
          <a:xfrm>
            <a:off x="990600" y="990600"/>
            <a:ext cx="7086600" cy="0"/>
          </a:xfrm>
          <a:prstGeom prst="line">
            <a:avLst/>
          </a:prstGeom>
          <a:noFill/>
          <a:ln w="57150" cmpd="thinThick">
            <a:solidFill>
              <a:srgbClr val="A50021"/>
            </a:solidFill>
            <a:round/>
            <a:headEnd/>
            <a:tailEnd/>
          </a:ln>
        </p:spPr>
        <p:txBody>
          <a:bodyPr wrap="none" anchor="ctr"/>
          <a:lstStyle/>
          <a:p>
            <a:endParaRPr lang="en-US"/>
          </a:p>
        </p:txBody>
      </p:sp>
      <p:sp>
        <p:nvSpPr>
          <p:cNvPr id="26628" name="Rectangle 4"/>
          <p:cNvSpPr>
            <a:spLocks noChangeArrowheads="1"/>
          </p:cNvSpPr>
          <p:nvPr/>
        </p:nvSpPr>
        <p:spPr bwMode="auto">
          <a:xfrm>
            <a:off x="1447800" y="1143000"/>
            <a:ext cx="6324600" cy="885825"/>
          </a:xfrm>
          <a:prstGeom prst="rect">
            <a:avLst/>
          </a:prstGeom>
          <a:noFill/>
          <a:ln w="9525">
            <a:noFill/>
            <a:miter lim="800000"/>
            <a:headEnd/>
            <a:tailEnd/>
          </a:ln>
        </p:spPr>
        <p:txBody>
          <a:bodyPr>
            <a:spAutoFit/>
          </a:bodyPr>
          <a:lstStyle/>
          <a:p>
            <a:pPr algn="ctr">
              <a:spcBef>
                <a:spcPct val="20000"/>
              </a:spcBef>
            </a:pPr>
            <a:r>
              <a:rPr lang="en-US" sz="2600"/>
              <a:t>Research-based approach to helping children</a:t>
            </a:r>
            <a:br>
              <a:rPr lang="en-US" sz="2600"/>
            </a:br>
            <a:r>
              <a:rPr lang="en-US" sz="2600"/>
              <a:t>who are struggling </a:t>
            </a:r>
          </a:p>
        </p:txBody>
      </p:sp>
      <p:sp>
        <p:nvSpPr>
          <p:cNvPr id="26629" name="Rectangle 5"/>
          <p:cNvSpPr>
            <a:spLocks noChangeArrowheads="1"/>
          </p:cNvSpPr>
          <p:nvPr/>
        </p:nvSpPr>
        <p:spPr bwMode="auto">
          <a:xfrm>
            <a:off x="914400" y="4267200"/>
            <a:ext cx="7315200" cy="885825"/>
          </a:xfrm>
          <a:prstGeom prst="rect">
            <a:avLst/>
          </a:prstGeom>
          <a:noFill/>
          <a:ln w="9525">
            <a:noFill/>
            <a:miter lim="800000"/>
            <a:headEnd/>
            <a:tailEnd/>
          </a:ln>
        </p:spPr>
        <p:txBody>
          <a:bodyPr>
            <a:spAutoFit/>
          </a:bodyPr>
          <a:lstStyle/>
          <a:p>
            <a:pPr algn="ctr">
              <a:spcBef>
                <a:spcPct val="20000"/>
              </a:spcBef>
            </a:pPr>
            <a:r>
              <a:rPr lang="en-US" sz="2600"/>
              <a:t>Typically involves 3 levels of assistance </a:t>
            </a:r>
            <a:br>
              <a:rPr lang="en-US" sz="2600"/>
            </a:br>
            <a:r>
              <a:rPr lang="en-US" sz="2600"/>
              <a:t>that increase in intensity  </a:t>
            </a:r>
          </a:p>
        </p:txBody>
      </p:sp>
      <p:sp>
        <p:nvSpPr>
          <p:cNvPr id="26630" name="Rectangle 6"/>
          <p:cNvSpPr>
            <a:spLocks noGrp="1" noChangeArrowheads="1"/>
          </p:cNvSpPr>
          <p:nvPr>
            <p:ph type="body" sz="half" idx="1"/>
          </p:nvPr>
        </p:nvSpPr>
        <p:spPr>
          <a:xfrm>
            <a:off x="2209800" y="5334000"/>
            <a:ext cx="6172200" cy="1524000"/>
          </a:xfrm>
          <a:noFill/>
        </p:spPr>
        <p:txBody>
          <a:bodyPr/>
          <a:lstStyle/>
          <a:p>
            <a:pPr marL="533400" indent="-533400">
              <a:lnSpc>
                <a:spcPct val="90000"/>
              </a:lnSpc>
              <a:buFontTx/>
              <a:buAutoNum type="arabicPeriod"/>
            </a:pPr>
            <a:r>
              <a:rPr lang="en-US" sz="2400" smtClean="0"/>
              <a:t>Screening and classwide interventions </a:t>
            </a:r>
          </a:p>
          <a:p>
            <a:pPr marL="533400" indent="-533400">
              <a:lnSpc>
                <a:spcPct val="90000"/>
              </a:lnSpc>
              <a:buFontTx/>
              <a:buAutoNum type="arabicPeriod"/>
            </a:pPr>
            <a:r>
              <a:rPr lang="en-US" sz="2400" smtClean="0"/>
              <a:t>Targeted, small-group interventions</a:t>
            </a:r>
          </a:p>
          <a:p>
            <a:pPr marL="533400" indent="-533400">
              <a:lnSpc>
                <a:spcPct val="90000"/>
              </a:lnSpc>
              <a:buFontTx/>
              <a:buAutoNum type="arabicPeriod"/>
            </a:pPr>
            <a:r>
              <a:rPr lang="en-US" sz="2400" smtClean="0"/>
              <a:t>Intensive interventions</a:t>
            </a:r>
          </a:p>
        </p:txBody>
      </p:sp>
      <p:grpSp>
        <p:nvGrpSpPr>
          <p:cNvPr id="2" name="Group 8"/>
          <p:cNvGrpSpPr>
            <a:grpSpLocks/>
          </p:cNvGrpSpPr>
          <p:nvPr/>
        </p:nvGrpSpPr>
        <p:grpSpPr bwMode="auto">
          <a:xfrm>
            <a:off x="2590800" y="2133600"/>
            <a:ext cx="4191000" cy="1828800"/>
            <a:chOff x="1584" y="672"/>
            <a:chExt cx="2640" cy="1728"/>
          </a:xfrm>
        </p:grpSpPr>
        <p:sp>
          <p:nvSpPr>
            <p:cNvPr id="19464" name="Rectangle 9"/>
            <p:cNvSpPr>
              <a:spLocks noChangeArrowheads="1"/>
            </p:cNvSpPr>
            <p:nvPr/>
          </p:nvSpPr>
          <p:spPr bwMode="auto">
            <a:xfrm>
              <a:off x="1584" y="672"/>
              <a:ext cx="2640" cy="1728"/>
            </a:xfrm>
            <a:prstGeom prst="rect">
              <a:avLst/>
            </a:prstGeom>
            <a:solidFill>
              <a:srgbClr val="A50021"/>
            </a:solidFill>
            <a:ln w="9525">
              <a:solidFill>
                <a:schemeClr val="tx1"/>
              </a:solidFill>
              <a:miter lim="800000"/>
              <a:headEnd/>
              <a:tailEnd/>
            </a:ln>
            <a:effectLst>
              <a:prstShdw prst="shdw12">
                <a:schemeClr val="bg2">
                  <a:alpha val="50000"/>
                </a:schemeClr>
              </a:prstShdw>
            </a:effectLst>
          </p:spPr>
          <p:txBody>
            <a:bodyPr wrap="none" anchor="ctr"/>
            <a:lstStyle/>
            <a:p>
              <a:endParaRPr lang="en-US"/>
            </a:p>
          </p:txBody>
        </p:sp>
        <p:pic>
          <p:nvPicPr>
            <p:cNvPr id="19465" name="Picture 10" descr="steps2-horiz"/>
            <p:cNvPicPr>
              <a:picLocks noChangeAspect="1" noChangeArrowheads="1"/>
            </p:cNvPicPr>
            <p:nvPr/>
          </p:nvPicPr>
          <p:blipFill>
            <a:blip r:embed="rId3" cstate="print"/>
            <a:srcRect/>
            <a:stretch>
              <a:fillRect/>
            </a:stretch>
          </p:blipFill>
          <p:spPr bwMode="auto">
            <a:xfrm>
              <a:off x="1680" y="738"/>
              <a:ext cx="2448" cy="1630"/>
            </a:xfrm>
            <a:prstGeom prst="rect">
              <a:avLst/>
            </a:prstGeom>
            <a:noFill/>
            <a:ln w="9525">
              <a:noFill/>
              <a:miter lim="800000"/>
              <a:headEnd/>
              <a:tailEnd/>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6628">
                                            <p:txEl>
                                              <p:pRg st="0" end="0"/>
                                            </p:txEl>
                                          </p:spTgt>
                                        </p:tgtEl>
                                        <p:attrNameLst>
                                          <p:attrName>style.visibility</p:attrName>
                                        </p:attrNameLst>
                                      </p:cBhvr>
                                      <p:to>
                                        <p:strVal val="visible"/>
                                      </p:to>
                                    </p:set>
                                    <p:animEffect transition="in" filter="fade">
                                      <p:cBhvr>
                                        <p:cTn id="13" dur="2000"/>
                                        <p:tgtEl>
                                          <p:spTgt spid="26628">
                                            <p:txEl>
                                              <p:pRg st="0" end="0"/>
                                            </p:txEl>
                                          </p:spTgt>
                                        </p:tgtEl>
                                      </p:cBhvr>
                                    </p:animEffect>
                                  </p:childTnLst>
                                  <p:subTnLst>
                                    <p:set>
                                      <p:cBhvr override="childStyle">
                                        <p:cTn dur="1" fill="hold" display="0" masterRel="nextClick" afterEffect="1"/>
                                        <p:tgtEl>
                                          <p:spTgt spid="26628">
                                            <p:txEl>
                                              <p:pRg st="0" end="0"/>
                                            </p:txEl>
                                          </p:spTgt>
                                        </p:tgtEl>
                                        <p:attrNameLst>
                                          <p:attrName>style.visibility</p:attrName>
                                        </p:attrNameLst>
                                      </p:cBhvr>
                                      <p:to>
                                        <p:strVal val="hidden"/>
                                      </p:to>
                                    </p:set>
                                  </p:sub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26629">
                                            <p:txEl>
                                              <p:pRg st="0" end="0"/>
                                            </p:txEl>
                                          </p:spTgt>
                                        </p:tgtEl>
                                        <p:attrNameLst>
                                          <p:attrName>style.visibility</p:attrName>
                                        </p:attrNameLst>
                                      </p:cBhvr>
                                      <p:to>
                                        <p:strVal val="visible"/>
                                      </p:to>
                                    </p:set>
                                    <p:animEffect transition="in" filter="fade">
                                      <p:cBhvr>
                                        <p:cTn id="20" dur="2000"/>
                                        <p:tgtEl>
                                          <p:spTgt spid="2662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630">
                                            <p:txEl>
                                              <p:pRg st="0" end="0"/>
                                            </p:txEl>
                                          </p:spTgt>
                                        </p:tgtEl>
                                        <p:attrNameLst>
                                          <p:attrName>style.visibility</p:attrName>
                                        </p:attrNameLst>
                                      </p:cBhvr>
                                      <p:to>
                                        <p:strVal val="visible"/>
                                      </p:to>
                                    </p:set>
                                    <p:animEffect transition="in" filter="fade">
                                      <p:cBhvr>
                                        <p:cTn id="25" dur="2000"/>
                                        <p:tgtEl>
                                          <p:spTgt spid="26630">
                                            <p:txEl>
                                              <p:pRg st="0" end="0"/>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6630">
                                            <p:txEl>
                                              <p:pRg st="1" end="1"/>
                                            </p:txEl>
                                          </p:spTgt>
                                        </p:tgtEl>
                                        <p:attrNameLst>
                                          <p:attrName>style.visibility</p:attrName>
                                        </p:attrNameLst>
                                      </p:cBhvr>
                                      <p:to>
                                        <p:strVal val="visible"/>
                                      </p:to>
                                    </p:set>
                                    <p:animEffect transition="in" filter="fade">
                                      <p:cBhvr>
                                        <p:cTn id="29" dur="2000"/>
                                        <p:tgtEl>
                                          <p:spTgt spid="26630">
                                            <p:txEl>
                                              <p:pRg st="1" end="1"/>
                                            </p:txEl>
                                          </p:spTgt>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26630">
                                            <p:txEl>
                                              <p:pRg st="2" end="2"/>
                                            </p:txEl>
                                          </p:spTgt>
                                        </p:tgtEl>
                                        <p:attrNameLst>
                                          <p:attrName>style.visibility</p:attrName>
                                        </p:attrNameLst>
                                      </p:cBhvr>
                                      <p:to>
                                        <p:strVal val="visible"/>
                                      </p:to>
                                    </p:set>
                                    <p:animEffect transition="in" filter="fade">
                                      <p:cBhvr>
                                        <p:cTn id="33" dur="2000"/>
                                        <p:tgtEl>
                                          <p:spTgt spid="266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2800">
                <a:solidFill>
                  <a:srgbClr val="000099"/>
                </a:solidFill>
                <a:latin typeface="Trebuchet MS" pitchFamily="34" charset="0"/>
              </a:rPr>
              <a:t>§300.307  Specific learning disabilities</a:t>
            </a:r>
          </a:p>
        </p:txBody>
      </p:sp>
      <p:sp>
        <p:nvSpPr>
          <p:cNvPr id="20483" name="Line 3"/>
          <p:cNvSpPr>
            <a:spLocks noChangeShapeType="1"/>
          </p:cNvSpPr>
          <p:nvPr/>
        </p:nvSpPr>
        <p:spPr bwMode="auto">
          <a:xfrm>
            <a:off x="457200" y="838200"/>
            <a:ext cx="8077200" cy="0"/>
          </a:xfrm>
          <a:prstGeom prst="line">
            <a:avLst/>
          </a:prstGeom>
          <a:noFill/>
          <a:ln w="57150" cmpd="thinThick">
            <a:solidFill>
              <a:srgbClr val="A50021"/>
            </a:solidFill>
            <a:round/>
            <a:headEnd/>
            <a:tailEnd/>
          </a:ln>
        </p:spPr>
        <p:txBody>
          <a:bodyPr wrap="none" anchor="ctr"/>
          <a:lstStyle/>
          <a:p>
            <a:endParaRPr lang="en-US"/>
          </a:p>
        </p:txBody>
      </p:sp>
      <p:sp>
        <p:nvSpPr>
          <p:cNvPr id="27652" name="Rectangle 4"/>
          <p:cNvSpPr>
            <a:spLocks noChangeArrowheads="1"/>
          </p:cNvSpPr>
          <p:nvPr/>
        </p:nvSpPr>
        <p:spPr bwMode="auto">
          <a:xfrm>
            <a:off x="914400" y="1219200"/>
            <a:ext cx="7315200" cy="885825"/>
          </a:xfrm>
          <a:prstGeom prst="rect">
            <a:avLst/>
          </a:prstGeom>
          <a:noFill/>
          <a:ln w="9525">
            <a:noFill/>
            <a:miter lim="800000"/>
            <a:headEnd/>
            <a:tailEnd/>
          </a:ln>
        </p:spPr>
        <p:txBody>
          <a:bodyPr>
            <a:spAutoFit/>
          </a:bodyPr>
          <a:lstStyle/>
          <a:p>
            <a:pPr algn="ctr">
              <a:spcBef>
                <a:spcPct val="20000"/>
              </a:spcBef>
            </a:pPr>
            <a:r>
              <a:rPr lang="en-US" sz="2600"/>
              <a:t>State must adopt criteria for determining if a child has a specific learning disability</a:t>
            </a:r>
          </a:p>
        </p:txBody>
      </p:sp>
      <p:sp>
        <p:nvSpPr>
          <p:cNvPr id="27653" name="Rectangle 5"/>
          <p:cNvSpPr>
            <a:spLocks noChangeArrowheads="1"/>
          </p:cNvSpPr>
          <p:nvPr/>
        </p:nvSpPr>
        <p:spPr bwMode="auto">
          <a:xfrm>
            <a:off x="1066800" y="3276600"/>
            <a:ext cx="7315200" cy="457200"/>
          </a:xfrm>
          <a:prstGeom prst="rect">
            <a:avLst/>
          </a:prstGeom>
          <a:noFill/>
          <a:ln w="9525">
            <a:noFill/>
            <a:miter lim="800000"/>
            <a:headEnd/>
            <a:tailEnd/>
          </a:ln>
        </p:spPr>
        <p:txBody>
          <a:bodyPr>
            <a:spAutoFit/>
          </a:bodyPr>
          <a:lstStyle/>
          <a:p>
            <a:pPr algn="ctr">
              <a:spcBef>
                <a:spcPct val="20000"/>
              </a:spcBef>
            </a:pPr>
            <a:r>
              <a:rPr lang="en-US">
                <a:solidFill>
                  <a:srgbClr val="000099"/>
                </a:solidFill>
                <a:latin typeface="Trebuchet MS" pitchFamily="34" charset="0"/>
              </a:rPr>
              <a:t>More about the Criteria</a:t>
            </a:r>
          </a:p>
        </p:txBody>
      </p:sp>
      <p:sp>
        <p:nvSpPr>
          <p:cNvPr id="27654" name="Rectangle 6"/>
          <p:cNvSpPr>
            <a:spLocks noChangeArrowheads="1"/>
          </p:cNvSpPr>
          <p:nvPr/>
        </p:nvSpPr>
        <p:spPr bwMode="auto">
          <a:xfrm>
            <a:off x="990600" y="3657600"/>
            <a:ext cx="7696200" cy="2667000"/>
          </a:xfrm>
          <a:prstGeom prst="rect">
            <a:avLst/>
          </a:prstGeom>
          <a:noFill/>
          <a:ln w="9525">
            <a:noFill/>
            <a:miter lim="800000"/>
            <a:headEnd/>
            <a:tailEnd/>
          </a:ln>
        </p:spPr>
        <p:txBody>
          <a:bodyPr/>
          <a:lstStyle/>
          <a:p>
            <a:pPr marL="228600" indent="-228600" algn="ctr">
              <a:lnSpc>
                <a:spcPct val="120000"/>
              </a:lnSpc>
              <a:spcBef>
                <a:spcPct val="40000"/>
              </a:spcBef>
            </a:pPr>
            <a:r>
              <a:rPr lang="en-US" i="1"/>
              <a:t>Among other things—</a:t>
            </a:r>
          </a:p>
          <a:p>
            <a:pPr marL="228600" indent="-228600">
              <a:lnSpc>
                <a:spcPct val="120000"/>
              </a:lnSpc>
              <a:spcBef>
                <a:spcPct val="40000"/>
              </a:spcBef>
              <a:buFontTx/>
              <a:buChar char="•"/>
            </a:pPr>
            <a:r>
              <a:rPr lang="en-US"/>
              <a:t>Must permit use of a process based on the child's response to scientific, research-based intervention</a:t>
            </a:r>
            <a:r>
              <a:rPr lang="en-US" sz="2800"/>
              <a:t> </a:t>
            </a:r>
          </a:p>
          <a:p>
            <a:pPr marL="228600" indent="-228600">
              <a:lnSpc>
                <a:spcPct val="120000"/>
              </a:lnSpc>
              <a:spcBef>
                <a:spcPct val="40000"/>
              </a:spcBef>
              <a:buFontTx/>
              <a:buChar char="•"/>
            </a:pPr>
            <a:r>
              <a:rPr lang="en-US"/>
              <a:t>May permit use of other alternative research-based procedures for determining whether a child has LD </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2000"/>
                                        <p:tgtEl>
                                          <p:spTgt spid="276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7653">
                                            <p:txEl>
                                              <p:pRg st="0" end="0"/>
                                            </p:txEl>
                                          </p:spTgt>
                                        </p:tgtEl>
                                        <p:attrNameLst>
                                          <p:attrName>style.visibility</p:attrName>
                                        </p:attrNameLst>
                                      </p:cBhvr>
                                      <p:to>
                                        <p:strVal val="visible"/>
                                      </p:to>
                                    </p:set>
                                    <p:anim calcmode="lin" valueType="num">
                                      <p:cBhvr>
                                        <p:cTn id="12" dur="1000" fill="hold"/>
                                        <p:tgtEl>
                                          <p:spTgt spid="2765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765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7653">
                                            <p:txEl>
                                              <p:pRg st="0" end="0"/>
                                            </p:txEl>
                                          </p:spTgt>
                                        </p:tgtEl>
                                      </p:cBhvr>
                                    </p:animEffect>
                                  </p:childTnLst>
                                </p:cTn>
                              </p:par>
                            </p:childTnLst>
                          </p:cTn>
                        </p:par>
                        <p:par>
                          <p:cTn id="15" fill="hold">
                            <p:stCondLst>
                              <p:cond delay="1000"/>
                            </p:stCondLst>
                            <p:childTnLst>
                              <p:par>
                                <p:cTn id="16" presetID="55" presetClass="entr" presetSubtype="0" fill="hold" nodeType="afterEffect">
                                  <p:stCondLst>
                                    <p:cond delay="0"/>
                                  </p:stCondLst>
                                  <p:childTnLst>
                                    <p:set>
                                      <p:cBhvr>
                                        <p:cTn id="17" dur="1" fill="hold">
                                          <p:stCondLst>
                                            <p:cond delay="0"/>
                                          </p:stCondLst>
                                        </p:cTn>
                                        <p:tgtEl>
                                          <p:spTgt spid="27654">
                                            <p:txEl>
                                              <p:pRg st="0" end="0"/>
                                            </p:txEl>
                                          </p:spTgt>
                                        </p:tgtEl>
                                        <p:attrNameLst>
                                          <p:attrName>style.visibility</p:attrName>
                                        </p:attrNameLst>
                                      </p:cBhvr>
                                      <p:to>
                                        <p:strVal val="visible"/>
                                      </p:to>
                                    </p:set>
                                    <p:anim calcmode="lin" valueType="num">
                                      <p:cBhvr>
                                        <p:cTn id="18" dur="1000" fill="hold"/>
                                        <p:tgtEl>
                                          <p:spTgt spid="27654">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27654">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2765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27654">
                                            <p:txEl>
                                              <p:pRg st="1" end="1"/>
                                            </p:txEl>
                                          </p:spTgt>
                                        </p:tgtEl>
                                        <p:attrNameLst>
                                          <p:attrName>style.visibility</p:attrName>
                                        </p:attrNameLst>
                                      </p:cBhvr>
                                      <p:to>
                                        <p:strVal val="visible"/>
                                      </p:to>
                                    </p:set>
                                    <p:anim calcmode="lin" valueType="num">
                                      <p:cBhvr>
                                        <p:cTn id="25" dur="2000" fill="hold"/>
                                        <p:tgtEl>
                                          <p:spTgt spid="27654">
                                            <p:txEl>
                                              <p:pRg st="1" end="1"/>
                                            </p:txEl>
                                          </p:spTgt>
                                        </p:tgtEl>
                                        <p:attrNameLst>
                                          <p:attrName>ppt_w</p:attrName>
                                        </p:attrNameLst>
                                      </p:cBhvr>
                                      <p:tavLst>
                                        <p:tav tm="0">
                                          <p:val>
                                            <p:strVal val="#ppt_w*0.70"/>
                                          </p:val>
                                        </p:tav>
                                        <p:tav tm="100000">
                                          <p:val>
                                            <p:strVal val="#ppt_w"/>
                                          </p:val>
                                        </p:tav>
                                      </p:tavLst>
                                    </p:anim>
                                    <p:anim calcmode="lin" valueType="num">
                                      <p:cBhvr>
                                        <p:cTn id="26" dur="2000" fill="hold"/>
                                        <p:tgtEl>
                                          <p:spTgt spid="27654">
                                            <p:txEl>
                                              <p:pRg st="1" end="1"/>
                                            </p:txEl>
                                          </p:spTgt>
                                        </p:tgtEl>
                                        <p:attrNameLst>
                                          <p:attrName>ppt_h</p:attrName>
                                        </p:attrNameLst>
                                      </p:cBhvr>
                                      <p:tavLst>
                                        <p:tav tm="0">
                                          <p:val>
                                            <p:strVal val="#ppt_h"/>
                                          </p:val>
                                        </p:tav>
                                        <p:tav tm="100000">
                                          <p:val>
                                            <p:strVal val="#ppt_h"/>
                                          </p:val>
                                        </p:tav>
                                      </p:tavLst>
                                    </p:anim>
                                    <p:animEffect transition="in" filter="fade">
                                      <p:cBhvr>
                                        <p:cTn id="27" dur="2000"/>
                                        <p:tgtEl>
                                          <p:spTgt spid="27654">
                                            <p:txEl>
                                              <p:pRg st="1" end="1"/>
                                            </p:txEl>
                                          </p:spTgt>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27654">
                                            <p:txEl>
                                              <p:pRg st="2" end="2"/>
                                            </p:txEl>
                                          </p:spTgt>
                                        </p:tgtEl>
                                        <p:attrNameLst>
                                          <p:attrName>style.visibility</p:attrName>
                                        </p:attrNameLst>
                                      </p:cBhvr>
                                      <p:to>
                                        <p:strVal val="visible"/>
                                      </p:to>
                                    </p:set>
                                    <p:anim calcmode="lin" valueType="num">
                                      <p:cBhvr>
                                        <p:cTn id="31" dur="2000" fill="hold"/>
                                        <p:tgtEl>
                                          <p:spTgt spid="27654">
                                            <p:txEl>
                                              <p:pRg st="2" end="2"/>
                                            </p:txEl>
                                          </p:spTgt>
                                        </p:tgtEl>
                                        <p:attrNameLst>
                                          <p:attrName>ppt_w</p:attrName>
                                        </p:attrNameLst>
                                      </p:cBhvr>
                                      <p:tavLst>
                                        <p:tav tm="0">
                                          <p:val>
                                            <p:strVal val="#ppt_w*0.70"/>
                                          </p:val>
                                        </p:tav>
                                        <p:tav tm="100000">
                                          <p:val>
                                            <p:strVal val="#ppt_w"/>
                                          </p:val>
                                        </p:tav>
                                      </p:tavLst>
                                    </p:anim>
                                    <p:anim calcmode="lin" valueType="num">
                                      <p:cBhvr>
                                        <p:cTn id="32" dur="2000" fill="hold"/>
                                        <p:tgtEl>
                                          <p:spTgt spid="27654">
                                            <p:txEl>
                                              <p:pRg st="2" end="2"/>
                                            </p:txEl>
                                          </p:spTgt>
                                        </p:tgtEl>
                                        <p:attrNameLst>
                                          <p:attrName>ppt_h</p:attrName>
                                        </p:attrNameLst>
                                      </p:cBhvr>
                                      <p:tavLst>
                                        <p:tav tm="0">
                                          <p:val>
                                            <p:strVal val="#ppt_h"/>
                                          </p:val>
                                        </p:tav>
                                        <p:tav tm="100000">
                                          <p:val>
                                            <p:strVal val="#ppt_h"/>
                                          </p:val>
                                        </p:tav>
                                      </p:tavLst>
                                    </p:anim>
                                    <p:animEffect transition="in" filter="fade">
                                      <p:cBhvr>
                                        <p:cTn id="33" dur="2000"/>
                                        <p:tgtEl>
                                          <p:spTgt spid="276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800" y="685800"/>
          <a:ext cx="7162800" cy="5181601"/>
        </p:xfrm>
        <a:graphic>
          <a:graphicData uri="http://schemas.openxmlformats.org/drawingml/2006/table">
            <a:tbl>
              <a:tblPr/>
              <a:tblGrid>
                <a:gridCol w="2033588"/>
                <a:gridCol w="1547812"/>
                <a:gridCol w="1790700"/>
                <a:gridCol w="1790700"/>
              </a:tblGrid>
              <a:tr h="369888">
                <a:tc>
                  <a:txBody>
                    <a:bodyPr/>
                    <a:lstStyle/>
                    <a:p>
                      <a:pPr marL="0" marR="0" lvl="0" indent="0" algn="ctr" defTabSz="914400" rtl="0" eaLnBrk="1" fontAlgn="base" latinLnBrk="0" hangingPunct="1">
                        <a:lnSpc>
                          <a:spcPct val="100000"/>
                        </a:lnSpc>
                        <a:spcBef>
                          <a:spcPts val="300"/>
                        </a:spcBef>
                        <a:spcAft>
                          <a:spcPts val="725"/>
                        </a:spcAft>
                        <a:buClrTx/>
                        <a:buSzTx/>
                        <a:buFontTx/>
                        <a:buNone/>
                        <a:tabLst>
                          <a:tab pos="273050" algn="l"/>
                        </a:tabLst>
                      </a:pP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Yes</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to:</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gridSpan="2">
                  <a:txBody>
                    <a:bodyPr/>
                    <a:lstStyle/>
                    <a:p>
                      <a:pPr marL="0" marR="0" lvl="0" indent="0" algn="ctr" defTabSz="914400" rtl="0" eaLnBrk="1" fontAlgn="base" latinLnBrk="0" hangingPunct="1">
                        <a:lnSpc>
                          <a:spcPct val="100000"/>
                        </a:lnSpc>
                        <a:spcBef>
                          <a:spcPts val="300"/>
                        </a:spcBef>
                        <a:spcAft>
                          <a:spcPts val="725"/>
                        </a:spcAft>
                        <a:buClrTx/>
                        <a:buSzTx/>
                        <a:buFontTx/>
                        <a:buNone/>
                        <a:tabLst>
                          <a:tab pos="27305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Yes to </a:t>
                      </a:r>
                      <a:r>
                        <a:rPr kumimoji="0" lang="en-US" sz="1000" b="0" i="0" u="sng" strike="noStrike" cap="none" normalizeH="0" baseline="0" smtClean="0">
                          <a:ln>
                            <a:noFill/>
                          </a:ln>
                          <a:solidFill>
                            <a:schemeClr val="tx1"/>
                          </a:solidFill>
                          <a:effectLst/>
                          <a:latin typeface="Times New Roman" pitchFamily="18" charset="0"/>
                          <a:cs typeface="Times New Roman" pitchFamily="18" charset="0"/>
                        </a:rPr>
                        <a:t>ONE</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of THESE: </a:t>
                      </a:r>
                      <a:r>
                        <a:rPr kumimoji="0" lang="en-US" sz="1000" b="0" i="1" u="none" strike="noStrike" cap="none" normalizeH="0" baseline="0" smtClean="0">
                          <a:ln>
                            <a:noFill/>
                          </a:ln>
                          <a:solidFill>
                            <a:schemeClr val="tx1"/>
                          </a:solidFill>
                          <a:effectLst/>
                          <a:latin typeface="Times New Roman" pitchFamily="18" charset="0"/>
                          <a:cs typeface="Times New Roman" pitchFamily="18" charset="0"/>
                        </a:rPr>
                        <a:t>Either</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(a)(2)(i) </a:t>
                      </a:r>
                      <a:r>
                        <a:rPr kumimoji="0" lang="en-US" sz="1000" b="1" i="0" u="none" strike="noStrike" cap="none" normalizeH="0" baseline="0" smtClean="0">
                          <a:ln>
                            <a:noFill/>
                          </a:ln>
                          <a:solidFill>
                            <a:schemeClr val="tx1"/>
                          </a:solidFill>
                          <a:effectLst/>
                          <a:latin typeface="Times New Roman" pitchFamily="18" charset="0"/>
                          <a:cs typeface="Times New Roman" pitchFamily="18" charset="0"/>
                        </a:rPr>
                        <a:t>OR</a:t>
                      </a: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(a)(2)(ii)</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725"/>
                        </a:spcAft>
                        <a:buClrTx/>
                        <a:buSzTx/>
                        <a:buFontTx/>
                        <a:buNone/>
                        <a:tabLst>
                          <a:tab pos="27305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Yes to:</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93675">
                <a:tc>
                  <a:txBody>
                    <a:bodyPr/>
                    <a:lstStyle/>
                    <a:p>
                      <a:pPr marL="0" marR="0" lvl="0" indent="0" algn="ctr" defTabSz="914400" rtl="0" eaLnBrk="1" fontAlgn="base" latinLnBrk="0" hangingPunct="1">
                        <a:lnSpc>
                          <a:spcPct val="100000"/>
                        </a:lnSpc>
                        <a:spcBef>
                          <a:spcPts val="300"/>
                        </a:spcBef>
                        <a:spcAft>
                          <a:spcPts val="725"/>
                        </a:spcAft>
                        <a:buClrTx/>
                        <a:buSzTx/>
                        <a:buFontTx/>
                        <a:buNone/>
                        <a:tabLst>
                          <a:tab pos="27305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(a)(1)</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725"/>
                        </a:spcAft>
                        <a:buClrTx/>
                        <a:buSzTx/>
                        <a:buFontTx/>
                        <a:buNone/>
                        <a:tabLst>
                          <a:tab pos="27305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(a)(2)(i)</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725"/>
                        </a:spcAft>
                        <a:buClrTx/>
                        <a:buSzTx/>
                        <a:buFontTx/>
                        <a:buNone/>
                        <a:tabLst>
                          <a:tab pos="27305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(a)(2)(ii)</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ts val="725"/>
                        </a:spcAft>
                        <a:buClrTx/>
                        <a:buSzTx/>
                        <a:buFontTx/>
                        <a:buNone/>
                        <a:tabLst>
                          <a:tab pos="273050" algn="l"/>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(a)(3)</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8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(1) The child does not achieve adequately for the child’s age or to meet State-approved grade-level standards in one or more of the following areas, when provided with learning experiences and instruction appropriate for the child’s age or State-approved grade-level standards: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(i) Oral expression.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(ii) Listening comprehension.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(iii) Written expression.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(iv) Basic reading skill.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(v) Reading fluency skills.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(vi) Reading comprehension.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(vii) Mathematics calculation.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(viii) Mathematics problem solving.</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 (2)(i) The child does not make sufficient progress to meet age or State approved grade-level standards in one or more of the areas identified in paragraph (a)(1) of this section when using a process based on the child’s response to scientific, research-based intervention...</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(ii) The child exhibits a pattern of strengths and weaknesses in performance, achievement, or both, relative to age, State-approved grade level standards, or intellectual development, that is determined by the group to be relevant to the identification of a specific learning disability, using appropriate assessments, consistent with §§300.304 and 300.305...</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(3) The group determines that its findings under paragraphs (a)(1) and (2) of this section are not primarily the result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(i) A visual, hearing, or motor disability;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(ii) Mental retardation;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(iii) Emotional disturbance;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(iv) Cultural factors;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(v) Environmental or economic disadvantage; 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cs typeface="Times New Roman" pitchFamily="18" charset="0"/>
                        </a:rPr>
                        <a:t>(vi) Limited English proficiency.</a:t>
                      </a:r>
                    </a:p>
                  </a:txBody>
                  <a:tcPr marL="54429" marR="544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990600" y="685800"/>
            <a:ext cx="7086600" cy="0"/>
          </a:xfrm>
          <a:prstGeom prst="line">
            <a:avLst/>
          </a:prstGeom>
          <a:noFill/>
          <a:ln w="57150" cmpd="thinThick">
            <a:solidFill>
              <a:srgbClr val="A50021"/>
            </a:solidFill>
            <a:round/>
            <a:headEnd/>
            <a:tailEnd/>
          </a:ln>
        </p:spPr>
        <p:txBody>
          <a:bodyPr wrap="none" anchor="ctr"/>
          <a:lstStyle/>
          <a:p>
            <a:endParaRPr lang="en-US"/>
          </a:p>
        </p:txBody>
      </p:sp>
      <p:sp>
        <p:nvSpPr>
          <p:cNvPr id="29699" name="Rectangle 3"/>
          <p:cNvSpPr>
            <a:spLocks noGrp="1" noChangeArrowheads="1"/>
          </p:cNvSpPr>
          <p:nvPr>
            <p:ph type="body" sz="half" idx="1"/>
          </p:nvPr>
        </p:nvSpPr>
        <p:spPr>
          <a:xfrm>
            <a:off x="914400" y="76200"/>
            <a:ext cx="7162800" cy="609600"/>
          </a:xfrm>
          <a:noFill/>
        </p:spPr>
        <p:txBody>
          <a:bodyPr/>
          <a:lstStyle/>
          <a:p>
            <a:pPr marL="533400" indent="-533400" algn="ctr">
              <a:buFontTx/>
              <a:buNone/>
            </a:pPr>
            <a:r>
              <a:rPr lang="en-US" sz="2800" b="1" smtClean="0">
                <a:solidFill>
                  <a:srgbClr val="000099"/>
                </a:solidFill>
                <a:latin typeface="Trebuchet MS" pitchFamily="34" charset="0"/>
              </a:rPr>
              <a:t>Level 1: Screening and Interventions</a:t>
            </a:r>
          </a:p>
        </p:txBody>
      </p:sp>
      <p:sp>
        <p:nvSpPr>
          <p:cNvPr id="29700" name="Rectangle 4"/>
          <p:cNvSpPr>
            <a:spLocks noChangeArrowheads="1"/>
          </p:cNvSpPr>
          <p:nvPr/>
        </p:nvSpPr>
        <p:spPr bwMode="auto">
          <a:xfrm>
            <a:off x="990600" y="838200"/>
            <a:ext cx="6934200" cy="2667000"/>
          </a:xfrm>
          <a:prstGeom prst="rect">
            <a:avLst/>
          </a:prstGeom>
          <a:noFill/>
          <a:ln w="9525">
            <a:noFill/>
            <a:miter lim="800000"/>
            <a:headEnd/>
            <a:tailEnd/>
          </a:ln>
        </p:spPr>
        <p:txBody>
          <a:bodyPr/>
          <a:lstStyle/>
          <a:p>
            <a:pPr marL="457200" indent="-457200">
              <a:lnSpc>
                <a:spcPct val="120000"/>
              </a:lnSpc>
              <a:spcBef>
                <a:spcPct val="40000"/>
              </a:spcBef>
              <a:buFontTx/>
              <a:buChar char="•"/>
            </a:pPr>
            <a:r>
              <a:rPr lang="en-US"/>
              <a:t>Screenings identify “at-risk” children</a:t>
            </a:r>
          </a:p>
          <a:p>
            <a:pPr marL="457200" indent="-457200">
              <a:lnSpc>
                <a:spcPct val="120000"/>
              </a:lnSpc>
              <a:spcBef>
                <a:spcPct val="40000"/>
              </a:spcBef>
              <a:buFontTx/>
              <a:buChar char="•"/>
            </a:pPr>
            <a:r>
              <a:rPr lang="en-US"/>
              <a:t>Children receive specific research-based instruction, usually in small groups</a:t>
            </a:r>
          </a:p>
          <a:p>
            <a:pPr marL="457200" indent="-457200">
              <a:lnSpc>
                <a:spcPct val="120000"/>
              </a:lnSpc>
              <a:spcBef>
                <a:spcPct val="40000"/>
              </a:spcBef>
              <a:buFontTx/>
              <a:buChar char="•"/>
            </a:pPr>
            <a:r>
              <a:rPr lang="en-US"/>
              <a:t>Progress is closely monitored</a:t>
            </a:r>
          </a:p>
          <a:p>
            <a:pPr marL="457200" indent="-457200">
              <a:lnSpc>
                <a:spcPct val="120000"/>
              </a:lnSpc>
              <a:spcBef>
                <a:spcPct val="40000"/>
              </a:spcBef>
              <a:buFontTx/>
              <a:buChar char="•"/>
            </a:pPr>
            <a:r>
              <a:rPr lang="en-US"/>
              <a:t>This step usually doesn’t last longer than 8 weeks</a:t>
            </a:r>
            <a:endParaRPr lang="en-US">
              <a:solidFill>
                <a:srgbClr val="000099"/>
              </a:solidFill>
            </a:endParaRPr>
          </a:p>
        </p:txBody>
      </p:sp>
      <p:sp>
        <p:nvSpPr>
          <p:cNvPr id="29701" name="Rectangle 5"/>
          <p:cNvSpPr>
            <a:spLocks noChangeArrowheads="1"/>
          </p:cNvSpPr>
          <p:nvPr/>
        </p:nvSpPr>
        <p:spPr bwMode="auto">
          <a:xfrm>
            <a:off x="1981200" y="4800600"/>
            <a:ext cx="1219200" cy="488950"/>
          </a:xfrm>
          <a:prstGeom prst="rect">
            <a:avLst/>
          </a:prstGeom>
          <a:noFill/>
          <a:ln w="9525">
            <a:noFill/>
            <a:miter lim="800000"/>
            <a:headEnd/>
            <a:tailEnd/>
          </a:ln>
        </p:spPr>
        <p:txBody>
          <a:bodyPr>
            <a:spAutoFit/>
          </a:bodyPr>
          <a:lstStyle/>
          <a:p>
            <a:pPr marL="292100" indent="-292100">
              <a:spcBef>
                <a:spcPct val="20000"/>
              </a:spcBef>
              <a:buClr>
                <a:srgbClr val="A50021"/>
              </a:buClr>
              <a:buSzPct val="90000"/>
              <a:buFont typeface="Wingdings" pitchFamily="2" charset="2"/>
              <a:buChar char="q"/>
              <a:tabLst>
                <a:tab pos="292100" algn="l"/>
              </a:tabLst>
            </a:pPr>
            <a:r>
              <a:rPr lang="en-US" sz="2600">
                <a:solidFill>
                  <a:srgbClr val="A50021"/>
                </a:solidFill>
              </a:rPr>
              <a:t> </a:t>
            </a:r>
            <a:r>
              <a:rPr lang="en-US" sz="2600"/>
              <a:t>Yes </a:t>
            </a:r>
            <a:endParaRPr lang="en-US" i="1"/>
          </a:p>
        </p:txBody>
      </p:sp>
      <p:grpSp>
        <p:nvGrpSpPr>
          <p:cNvPr id="2" name="Group 6"/>
          <p:cNvGrpSpPr>
            <a:grpSpLocks/>
          </p:cNvGrpSpPr>
          <p:nvPr/>
        </p:nvGrpSpPr>
        <p:grpSpPr bwMode="auto">
          <a:xfrm>
            <a:off x="914400" y="4038600"/>
            <a:ext cx="7315200" cy="2438400"/>
            <a:chOff x="576" y="2544"/>
            <a:chExt cx="4608" cy="1536"/>
          </a:xfrm>
        </p:grpSpPr>
        <p:sp>
          <p:nvSpPr>
            <p:cNvPr id="22538" name="Rectangle 7"/>
            <p:cNvSpPr>
              <a:spLocks noChangeArrowheads="1"/>
            </p:cNvSpPr>
            <p:nvPr/>
          </p:nvSpPr>
          <p:spPr bwMode="auto">
            <a:xfrm>
              <a:off x="576" y="2880"/>
              <a:ext cx="4608" cy="1200"/>
            </a:xfrm>
            <a:prstGeom prst="rect">
              <a:avLst/>
            </a:prstGeom>
            <a:noFill/>
            <a:ln w="9525">
              <a:solidFill>
                <a:schemeClr val="tx1"/>
              </a:solidFill>
              <a:miter lim="800000"/>
              <a:headEnd/>
              <a:tailEnd/>
            </a:ln>
          </p:spPr>
          <p:txBody>
            <a:bodyPr wrap="none" anchor="ctr"/>
            <a:lstStyle/>
            <a:p>
              <a:endParaRPr lang="en-US"/>
            </a:p>
          </p:txBody>
        </p:sp>
        <p:sp>
          <p:nvSpPr>
            <p:cNvPr id="22539" name="Rectangle 8"/>
            <p:cNvSpPr>
              <a:spLocks noChangeArrowheads="1"/>
            </p:cNvSpPr>
            <p:nvPr/>
          </p:nvSpPr>
          <p:spPr bwMode="auto">
            <a:xfrm>
              <a:off x="1440" y="2544"/>
              <a:ext cx="2880" cy="308"/>
            </a:xfrm>
            <a:prstGeom prst="rect">
              <a:avLst/>
            </a:prstGeom>
            <a:noFill/>
            <a:ln w="9525">
              <a:noFill/>
              <a:miter lim="800000"/>
              <a:headEnd/>
              <a:tailEnd/>
            </a:ln>
          </p:spPr>
          <p:txBody>
            <a:bodyPr>
              <a:spAutoFit/>
            </a:bodyPr>
            <a:lstStyle/>
            <a:p>
              <a:pPr marL="292100" indent="-292100">
                <a:spcBef>
                  <a:spcPct val="20000"/>
                </a:spcBef>
                <a:buClr>
                  <a:srgbClr val="A50021"/>
                </a:buClr>
                <a:buSzPct val="90000"/>
                <a:buFont typeface="Wingdings" pitchFamily="2" charset="2"/>
                <a:buNone/>
                <a:tabLst>
                  <a:tab pos="292100" algn="l"/>
                </a:tabLst>
              </a:pPr>
              <a:r>
                <a:rPr lang="en-US" b="1">
                  <a:solidFill>
                    <a:srgbClr val="000099"/>
                  </a:solidFill>
                  <a:latin typeface="Trebuchet MS" pitchFamily="34" charset="0"/>
                </a:rPr>
                <a:t>Is student progress sufficient?</a:t>
              </a:r>
              <a:r>
                <a:rPr lang="en-US" sz="2600">
                  <a:solidFill>
                    <a:srgbClr val="000099"/>
                  </a:solidFill>
                </a:rPr>
                <a:t> </a:t>
              </a:r>
              <a:endParaRPr lang="en-US" i="1">
                <a:solidFill>
                  <a:srgbClr val="000099"/>
                </a:solidFill>
              </a:endParaRPr>
            </a:p>
          </p:txBody>
        </p:sp>
        <p:sp>
          <p:nvSpPr>
            <p:cNvPr id="22540" name="Line 9"/>
            <p:cNvSpPr>
              <a:spLocks noChangeShapeType="1"/>
            </p:cNvSpPr>
            <p:nvPr/>
          </p:nvSpPr>
          <p:spPr bwMode="auto">
            <a:xfrm>
              <a:off x="2880" y="2976"/>
              <a:ext cx="0" cy="1008"/>
            </a:xfrm>
            <a:prstGeom prst="line">
              <a:avLst/>
            </a:prstGeom>
            <a:noFill/>
            <a:ln w="9525">
              <a:solidFill>
                <a:schemeClr val="tx1"/>
              </a:solidFill>
              <a:round/>
              <a:headEnd/>
              <a:tailEnd/>
            </a:ln>
          </p:spPr>
          <p:txBody>
            <a:bodyPr/>
            <a:lstStyle/>
            <a:p>
              <a:endParaRPr lang="en-US"/>
            </a:p>
          </p:txBody>
        </p:sp>
      </p:grpSp>
      <p:sp>
        <p:nvSpPr>
          <p:cNvPr id="29706" name="Rectangle 10"/>
          <p:cNvSpPr>
            <a:spLocks noChangeArrowheads="1"/>
          </p:cNvSpPr>
          <p:nvPr/>
        </p:nvSpPr>
        <p:spPr bwMode="auto">
          <a:xfrm>
            <a:off x="1066800" y="5486400"/>
            <a:ext cx="3124200" cy="885825"/>
          </a:xfrm>
          <a:prstGeom prst="rect">
            <a:avLst/>
          </a:prstGeom>
          <a:noFill/>
          <a:ln w="9525">
            <a:noFill/>
            <a:miter lim="800000"/>
            <a:headEnd/>
            <a:tailEnd/>
          </a:ln>
        </p:spPr>
        <p:txBody>
          <a:bodyPr>
            <a:spAutoFit/>
          </a:bodyPr>
          <a:lstStyle/>
          <a:p>
            <a:pPr marL="292100" indent="-292100" algn="ctr">
              <a:spcBef>
                <a:spcPct val="20000"/>
              </a:spcBef>
              <a:buClr>
                <a:srgbClr val="000099"/>
              </a:buClr>
              <a:buSzPct val="90000"/>
              <a:buFont typeface="Wingdings" pitchFamily="2" charset="2"/>
              <a:buNone/>
              <a:tabLst>
                <a:tab pos="292100" algn="l"/>
              </a:tabLst>
            </a:pPr>
            <a:r>
              <a:rPr lang="en-US" sz="2600"/>
              <a:t>Child goes back to regular instruction </a:t>
            </a:r>
            <a:endParaRPr lang="en-US" i="1"/>
          </a:p>
        </p:txBody>
      </p:sp>
      <p:sp>
        <p:nvSpPr>
          <p:cNvPr id="29707" name="Rectangle 11"/>
          <p:cNvSpPr>
            <a:spLocks noChangeArrowheads="1"/>
          </p:cNvSpPr>
          <p:nvPr/>
        </p:nvSpPr>
        <p:spPr bwMode="auto">
          <a:xfrm>
            <a:off x="5791200" y="4724400"/>
            <a:ext cx="1219200" cy="488950"/>
          </a:xfrm>
          <a:prstGeom prst="rect">
            <a:avLst/>
          </a:prstGeom>
          <a:noFill/>
          <a:ln w="9525">
            <a:noFill/>
            <a:miter lim="800000"/>
            <a:headEnd/>
            <a:tailEnd/>
          </a:ln>
        </p:spPr>
        <p:txBody>
          <a:bodyPr>
            <a:spAutoFit/>
          </a:bodyPr>
          <a:lstStyle/>
          <a:p>
            <a:pPr marL="292100" indent="-292100">
              <a:spcBef>
                <a:spcPct val="20000"/>
              </a:spcBef>
              <a:buClr>
                <a:srgbClr val="A50021"/>
              </a:buClr>
              <a:buSzPct val="90000"/>
              <a:buFont typeface="Wingdings" pitchFamily="2" charset="2"/>
              <a:buChar char="q"/>
              <a:tabLst>
                <a:tab pos="292100" algn="l"/>
              </a:tabLst>
            </a:pPr>
            <a:r>
              <a:rPr lang="en-US" sz="2600">
                <a:solidFill>
                  <a:srgbClr val="A50021"/>
                </a:solidFill>
              </a:rPr>
              <a:t> </a:t>
            </a:r>
            <a:r>
              <a:rPr lang="en-US" sz="2600"/>
              <a:t>No </a:t>
            </a:r>
            <a:endParaRPr lang="en-US" i="1"/>
          </a:p>
        </p:txBody>
      </p:sp>
      <p:sp>
        <p:nvSpPr>
          <p:cNvPr id="29708" name="Rectangle 12"/>
          <p:cNvSpPr>
            <a:spLocks noChangeArrowheads="1"/>
          </p:cNvSpPr>
          <p:nvPr/>
        </p:nvSpPr>
        <p:spPr bwMode="auto">
          <a:xfrm>
            <a:off x="4876800" y="5410200"/>
            <a:ext cx="3124200" cy="885825"/>
          </a:xfrm>
          <a:prstGeom prst="rect">
            <a:avLst/>
          </a:prstGeom>
          <a:noFill/>
          <a:ln w="9525">
            <a:noFill/>
            <a:miter lim="800000"/>
            <a:headEnd/>
            <a:tailEnd/>
          </a:ln>
        </p:spPr>
        <p:txBody>
          <a:bodyPr>
            <a:spAutoFit/>
          </a:bodyPr>
          <a:lstStyle/>
          <a:p>
            <a:pPr marL="292100" indent="-292100" algn="ctr">
              <a:spcBef>
                <a:spcPct val="20000"/>
              </a:spcBef>
              <a:buClr>
                <a:srgbClr val="000099"/>
              </a:buClr>
              <a:buSzPct val="90000"/>
              <a:buFont typeface="Wingdings" pitchFamily="2" charset="2"/>
              <a:buNone/>
              <a:tabLst>
                <a:tab pos="292100" algn="l"/>
              </a:tabLst>
            </a:pPr>
            <a:r>
              <a:rPr lang="en-US" sz="2600"/>
              <a:t>Child moves to </a:t>
            </a:r>
            <a:br>
              <a:rPr lang="en-US" sz="2600"/>
            </a:br>
            <a:r>
              <a:rPr lang="en-US" sz="2600"/>
              <a:t>Level 2 </a:t>
            </a:r>
            <a:endParaRPr lang="en-US" i="1"/>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0">
                                            <p:txEl>
                                              <p:pRg st="0" end="0"/>
                                            </p:txEl>
                                          </p:spTgt>
                                        </p:tgtEl>
                                        <p:attrNameLst>
                                          <p:attrName>style.visibility</p:attrName>
                                        </p:attrNameLst>
                                      </p:cBhvr>
                                      <p:to>
                                        <p:strVal val="visible"/>
                                      </p:to>
                                    </p:set>
                                    <p:animEffect transition="in" filter="fade">
                                      <p:cBhvr>
                                        <p:cTn id="11" dur="2000"/>
                                        <p:tgtEl>
                                          <p:spTgt spid="2970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700">
                                            <p:txEl>
                                              <p:pRg st="1" end="1"/>
                                            </p:txEl>
                                          </p:spTgt>
                                        </p:tgtEl>
                                        <p:attrNameLst>
                                          <p:attrName>style.visibility</p:attrName>
                                        </p:attrNameLst>
                                      </p:cBhvr>
                                      <p:to>
                                        <p:strVal val="visible"/>
                                      </p:to>
                                    </p:set>
                                    <p:animEffect transition="in" filter="fade">
                                      <p:cBhvr>
                                        <p:cTn id="16" dur="2000"/>
                                        <p:tgtEl>
                                          <p:spTgt spid="2970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700">
                                            <p:txEl>
                                              <p:pRg st="2" end="2"/>
                                            </p:txEl>
                                          </p:spTgt>
                                        </p:tgtEl>
                                        <p:attrNameLst>
                                          <p:attrName>style.visibility</p:attrName>
                                        </p:attrNameLst>
                                      </p:cBhvr>
                                      <p:to>
                                        <p:strVal val="visible"/>
                                      </p:to>
                                    </p:set>
                                    <p:animEffect transition="in" filter="fade">
                                      <p:cBhvr>
                                        <p:cTn id="21" dur="2000"/>
                                        <p:tgtEl>
                                          <p:spTgt spid="2970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9700">
                                            <p:txEl>
                                              <p:pRg st="3" end="3"/>
                                            </p:txEl>
                                          </p:spTgt>
                                        </p:tgtEl>
                                        <p:attrNameLst>
                                          <p:attrName>style.visibility</p:attrName>
                                        </p:attrNameLst>
                                      </p:cBhvr>
                                      <p:to>
                                        <p:strVal val="visible"/>
                                      </p:to>
                                    </p:set>
                                    <p:animEffect transition="in" filter="fade">
                                      <p:cBhvr>
                                        <p:cTn id="26" dur="2000"/>
                                        <p:tgtEl>
                                          <p:spTgt spid="2970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29701">
                                            <p:txEl>
                                              <p:pRg st="0" end="0"/>
                                            </p:txEl>
                                          </p:spTgt>
                                        </p:tgtEl>
                                        <p:attrNameLst>
                                          <p:attrName>style.visibility</p:attrName>
                                        </p:attrNameLst>
                                      </p:cBhvr>
                                      <p:to>
                                        <p:strVal val="visible"/>
                                      </p:to>
                                    </p:set>
                                    <p:animEffect transition="in" filter="fade">
                                      <p:cBhvr>
                                        <p:cTn id="35" dur="2000"/>
                                        <p:tgtEl>
                                          <p:spTgt spid="29701">
                                            <p:txEl>
                                              <p:pRg st="0" end="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9706">
                                            <p:txEl>
                                              <p:pRg st="0" end="0"/>
                                            </p:txEl>
                                          </p:spTgt>
                                        </p:tgtEl>
                                        <p:attrNameLst>
                                          <p:attrName>style.visibility</p:attrName>
                                        </p:attrNameLst>
                                      </p:cBhvr>
                                      <p:to>
                                        <p:strVal val="visible"/>
                                      </p:to>
                                    </p:set>
                                    <p:animEffect transition="in" filter="fade">
                                      <p:cBhvr>
                                        <p:cTn id="39" dur="2000"/>
                                        <p:tgtEl>
                                          <p:spTgt spid="29706">
                                            <p:txEl>
                                              <p:pRg st="0" end="0"/>
                                            </p:txEl>
                                          </p:spTgt>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29707">
                                            <p:txEl>
                                              <p:pRg st="0" end="0"/>
                                            </p:txEl>
                                          </p:spTgt>
                                        </p:tgtEl>
                                        <p:attrNameLst>
                                          <p:attrName>style.visibility</p:attrName>
                                        </p:attrNameLst>
                                      </p:cBhvr>
                                      <p:to>
                                        <p:strVal val="visible"/>
                                      </p:to>
                                    </p:set>
                                    <p:animEffect transition="in" filter="fade">
                                      <p:cBhvr>
                                        <p:cTn id="43" dur="2000"/>
                                        <p:tgtEl>
                                          <p:spTgt spid="29707">
                                            <p:txEl>
                                              <p:pRg st="0" end="0"/>
                                            </p:txEl>
                                          </p:spTgt>
                                        </p:tgtEl>
                                      </p:cBhvr>
                                    </p:animEffect>
                                  </p:childTnLst>
                                </p:cTn>
                              </p:par>
                            </p:childTnLst>
                          </p:cTn>
                        </p:par>
                        <p:par>
                          <p:cTn id="44" fill="hold">
                            <p:stCondLst>
                              <p:cond delay="8000"/>
                            </p:stCondLst>
                            <p:childTnLst>
                              <p:par>
                                <p:cTn id="45" presetID="10" presetClass="entr" presetSubtype="0" fill="hold" nodeType="afterEffect">
                                  <p:stCondLst>
                                    <p:cond delay="0"/>
                                  </p:stCondLst>
                                  <p:childTnLst>
                                    <p:set>
                                      <p:cBhvr>
                                        <p:cTn id="46" dur="1" fill="hold">
                                          <p:stCondLst>
                                            <p:cond delay="0"/>
                                          </p:stCondLst>
                                        </p:cTn>
                                        <p:tgtEl>
                                          <p:spTgt spid="29708">
                                            <p:txEl>
                                              <p:pRg st="0" end="0"/>
                                            </p:txEl>
                                          </p:spTgt>
                                        </p:tgtEl>
                                        <p:attrNameLst>
                                          <p:attrName>style.visibility</p:attrName>
                                        </p:attrNameLst>
                                      </p:cBhvr>
                                      <p:to>
                                        <p:strVal val="visible"/>
                                      </p:to>
                                    </p:set>
                                    <p:animEffect transition="in" filter="fade">
                                      <p:cBhvr>
                                        <p:cTn id="47" dur="2000"/>
                                        <p:tgtEl>
                                          <p:spTgt spid="297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2865</Words>
  <Application>Microsoft Office PowerPoint</Application>
  <PresentationFormat>On-screen Show (4:3)</PresentationFormat>
  <Paragraphs>173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Arial</vt:lpstr>
      <vt:lpstr>BrushFlair</vt:lpstr>
      <vt:lpstr>Trebuchet MS</vt:lpstr>
      <vt:lpstr>Wingdings</vt:lpstr>
      <vt:lpstr>Impact</vt:lpstr>
      <vt:lpstr>Default Design</vt:lpstr>
      <vt:lpstr>Slide 1</vt:lpstr>
      <vt:lpstr>What are Early Intervening Services?</vt:lpstr>
      <vt:lpstr>Slide 3</vt:lpstr>
      <vt:lpstr>Early Intervening Services:</vt:lpstr>
      <vt:lpstr>And Now…</vt:lpstr>
      <vt:lpstr>What is RTI?</vt:lpstr>
      <vt:lpstr>Slide 7</vt:lpstr>
      <vt:lpstr>Slide 8</vt:lpstr>
      <vt:lpstr>Slide 9</vt:lpstr>
      <vt:lpstr>Slide 10</vt:lpstr>
      <vt:lpstr>Slide 11</vt:lpstr>
      <vt:lpstr>Slide 12</vt:lpstr>
      <vt:lpstr>Slide 13</vt:lpstr>
      <vt:lpstr>Slide 14</vt:lpstr>
    </vt:vector>
  </TitlesOfParts>
  <Company>AED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IDEA</dc:title>
  <dc:creator>Lisa Kupper</dc:creator>
  <cp:lastModifiedBy>MAHauck</cp:lastModifiedBy>
  <cp:revision>220</cp:revision>
  <dcterms:created xsi:type="dcterms:W3CDTF">2007-04-20T14:09:00Z</dcterms:created>
  <dcterms:modified xsi:type="dcterms:W3CDTF">2011-03-06T19:07:51Z</dcterms:modified>
</cp:coreProperties>
</file>